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437" r:id="rId2"/>
    <p:sldId id="450" r:id="rId3"/>
    <p:sldId id="435" r:id="rId4"/>
    <p:sldId id="425" r:id="rId5"/>
    <p:sldId id="426" r:id="rId6"/>
    <p:sldId id="461" r:id="rId7"/>
    <p:sldId id="452" r:id="rId8"/>
    <p:sldId id="459" r:id="rId9"/>
    <p:sldId id="460" r:id="rId10"/>
    <p:sldId id="462" r:id="rId11"/>
    <p:sldId id="451" r:id="rId12"/>
    <p:sldId id="427" r:id="rId13"/>
    <p:sldId id="458" r:id="rId14"/>
    <p:sldId id="454" r:id="rId15"/>
    <p:sldId id="453" r:id="rId16"/>
    <p:sldId id="456" r:id="rId17"/>
    <p:sldId id="457" r:id="rId18"/>
    <p:sldId id="464" r:id="rId19"/>
    <p:sldId id="465" r:id="rId20"/>
    <p:sldId id="429" r:id="rId21"/>
    <p:sldId id="466" r:id="rId22"/>
    <p:sldId id="431" r:id="rId23"/>
    <p:sldId id="430" r:id="rId24"/>
    <p:sldId id="467" r:id="rId25"/>
    <p:sldId id="469" r:id="rId26"/>
    <p:sldId id="432" r:id="rId27"/>
    <p:sldId id="433" r:id="rId28"/>
    <p:sldId id="468" r:id="rId29"/>
    <p:sldId id="440" r:id="rId30"/>
    <p:sldId id="441" r:id="rId31"/>
    <p:sldId id="442" r:id="rId32"/>
    <p:sldId id="444" r:id="rId33"/>
    <p:sldId id="445" r:id="rId34"/>
    <p:sldId id="446" r:id="rId35"/>
    <p:sldId id="447" r:id="rId36"/>
    <p:sldId id="449" r:id="rId37"/>
    <p:sldId id="470" r:id="rId38"/>
    <p:sldId id="472" r:id="rId39"/>
    <p:sldId id="471" r:id="rId40"/>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an OZK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287" autoAdjust="0"/>
  </p:normalViewPr>
  <p:slideViewPr>
    <p:cSldViewPr snapToGrid="0">
      <p:cViewPr>
        <p:scale>
          <a:sx n="66" d="100"/>
          <a:sy n="66" d="100"/>
        </p:scale>
        <p:origin x="-846" y="-25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138F72C-2619-4A24-B83C-0B14E416B303}" type="datetimeFigureOut">
              <a:rPr lang="tr-TR"/>
              <a:pPr>
                <a:defRPr/>
              </a:pPr>
              <a:t>25.05.2022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B15B794F-651A-466A-8C84-AFA3A69E7901}" type="slidenum">
              <a:rPr lang="tr-TR"/>
              <a:pPr>
                <a:defRPr/>
              </a:pPr>
              <a:t>‹#›</a:t>
            </a:fld>
            <a:endParaRPr lang="tr-TR"/>
          </a:p>
        </p:txBody>
      </p:sp>
    </p:spTree>
    <p:extLst>
      <p:ext uri="{BB962C8B-B14F-4D97-AF65-F5344CB8AC3E}">
        <p14:creationId xmlns:p14="http://schemas.microsoft.com/office/powerpoint/2010/main" val="1506107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ayt Resmi Yer Tutucusu 1"/>
          <p:cNvSpPr>
            <a:spLocks noGrp="1" noRot="1" noChangeAspect="1"/>
          </p:cNvSpPr>
          <p:nvPr>
            <p:ph type="sldImg"/>
          </p:nvPr>
        </p:nvSpPr>
        <p:spPr bwMode="auto">
          <a:noFill/>
          <a:ln>
            <a:solidFill>
              <a:srgbClr val="000000"/>
            </a:solidFill>
            <a:miter lim="800000"/>
            <a:headEnd/>
            <a:tailEnd/>
          </a:ln>
        </p:spPr>
      </p:sp>
      <p:sp>
        <p:nvSpPr>
          <p:cNvPr id="17410"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a:p>
        </p:txBody>
      </p:sp>
      <p:sp>
        <p:nvSpPr>
          <p:cNvPr id="31747" name="Slayt Numarası Yer Tutucus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4F2397-B3D7-42C2-BEF4-AFBE3749FF89}" type="slidenum">
              <a:rPr lang="tr-TR">
                <a:cs typeface="Arial" charset="0"/>
              </a:rPr>
              <a:pPr fontAlgn="base">
                <a:spcBef>
                  <a:spcPct val="0"/>
                </a:spcBef>
                <a:spcAft>
                  <a:spcPct val="0"/>
                </a:spcAft>
                <a:defRPr/>
              </a:pPr>
              <a:t>4</a:t>
            </a:fld>
            <a:endParaRPr lang="tr-TR">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AE804F84-62B1-4BED-8013-FA5BB7926FF5}"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959A3CB7-C99A-462B-BEBC-1301B7A101E7}"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CF3C5DB5-AB76-4654-A1EF-EA54B6E20B05}"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4BBA6B09-6FC4-46D4-88AC-8C2A43FF1164}" type="slidenum">
              <a:rPr lang="tr-TR"/>
              <a:pPr>
                <a:defRP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6" name="Veri Yer Tutucusu 3"/>
          <p:cNvSpPr>
            <a:spLocks noGrp="1"/>
          </p:cNvSpPr>
          <p:nvPr>
            <p:ph type="dt" sz="half" idx="10"/>
          </p:nvPr>
        </p:nvSpPr>
        <p:spPr/>
        <p:txBody>
          <a:bodyPr/>
          <a:lstStyle>
            <a:lvl1pPr>
              <a:defRPr/>
            </a:lvl1pPr>
          </a:lstStyle>
          <a:p>
            <a:pPr>
              <a:defRPr/>
            </a:pPr>
            <a:fld id="{E8FDA81B-3175-4DD7-B098-097A6A29BFDD}"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0843D9AB-219A-4C10-8B9F-92FE9CB6670A}" type="slidenum">
              <a:rPr lang="tr-TR"/>
              <a:pPr>
                <a:defRPr/>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4"/>
          <p:cNvSpPr>
            <a:spLocks noGrp="1"/>
          </p:cNvSpPr>
          <p:nvPr>
            <p:ph type="dt" sz="half" idx="10"/>
          </p:nvPr>
        </p:nvSpPr>
        <p:spPr/>
        <p:txBody>
          <a:bodyPr/>
          <a:lstStyle>
            <a:lvl1pPr>
              <a:defRPr/>
            </a:lvl1pPr>
          </a:lstStyle>
          <a:p>
            <a:pPr>
              <a:defRPr/>
            </a:pPr>
            <a:fld id="{DB52805C-FD45-4428-8C27-BAE3CD15E5A5}"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043394BE-877B-4C3B-B2B8-314C68DB07AF}" type="slidenum">
              <a:rPr lang="tr-TR"/>
              <a:pPr>
                <a:defRPr/>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7"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8"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9" name="Veri Yer Tutucusu 6"/>
          <p:cNvSpPr>
            <a:spLocks noGrp="1"/>
          </p:cNvSpPr>
          <p:nvPr>
            <p:ph type="dt" sz="half" idx="10"/>
          </p:nvPr>
        </p:nvSpPr>
        <p:spPr/>
        <p:txBody>
          <a:bodyPr/>
          <a:lstStyle>
            <a:lvl1pPr>
              <a:defRPr/>
            </a:lvl1pPr>
          </a:lstStyle>
          <a:p>
            <a:pPr>
              <a:defRPr/>
            </a:pPr>
            <a:fld id="{515139EF-A559-4E66-B2E8-74476D68FDBA}" type="datetimeFigureOut">
              <a:rPr lang="tr-TR"/>
              <a:pPr>
                <a:defRPr/>
              </a:pPr>
              <a:t>25.05.2022</a:t>
            </a:fld>
            <a:endParaRPr lang="tr-TR"/>
          </a:p>
        </p:txBody>
      </p:sp>
      <p:sp>
        <p:nvSpPr>
          <p:cNvPr id="10" name="Altbilgi Yer Tutucusu 7"/>
          <p:cNvSpPr>
            <a:spLocks noGrp="1"/>
          </p:cNvSpPr>
          <p:nvPr>
            <p:ph type="ftr" sz="quarter" idx="11"/>
          </p:nvPr>
        </p:nvSpPr>
        <p:spPr/>
        <p:txBody>
          <a:bodyPr/>
          <a:lstStyle>
            <a:lvl1pPr>
              <a:defRPr/>
            </a:lvl1pPr>
          </a:lstStyle>
          <a:p>
            <a:pPr>
              <a:defRPr/>
            </a:pPr>
            <a:endParaRPr lang="tr-TR"/>
          </a:p>
        </p:txBody>
      </p:sp>
      <p:sp>
        <p:nvSpPr>
          <p:cNvPr id="11" name="Slayt Numarası Yer Tutucusu 8"/>
          <p:cNvSpPr>
            <a:spLocks noGrp="1"/>
          </p:cNvSpPr>
          <p:nvPr>
            <p:ph type="sldNum" sz="quarter" idx="12"/>
          </p:nvPr>
        </p:nvSpPr>
        <p:spPr/>
        <p:txBody>
          <a:bodyPr/>
          <a:lstStyle>
            <a:lvl1pPr>
              <a:defRPr/>
            </a:lvl1pPr>
          </a:lstStyle>
          <a:p>
            <a:pPr>
              <a:defRPr/>
            </a:pPr>
            <a:fld id="{97E9D2F3-7403-4B58-9266-7F5FAB7B24EE}"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3"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4"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5" name="Veri Yer Tutucusu 2"/>
          <p:cNvSpPr>
            <a:spLocks noGrp="1"/>
          </p:cNvSpPr>
          <p:nvPr>
            <p:ph type="dt" sz="half" idx="10"/>
          </p:nvPr>
        </p:nvSpPr>
        <p:spPr/>
        <p:txBody>
          <a:bodyPr/>
          <a:lstStyle>
            <a:lvl1pPr>
              <a:defRPr/>
            </a:lvl1pPr>
          </a:lstStyle>
          <a:p>
            <a:pPr>
              <a:defRPr/>
            </a:pPr>
            <a:fld id="{5FDED7EE-9A96-4648-B0E8-417C4075A896}" type="datetimeFigureOut">
              <a:rPr lang="tr-TR"/>
              <a:pPr>
                <a:defRPr/>
              </a:pPr>
              <a:t>25.05.2022</a:t>
            </a:fld>
            <a:endParaRPr lang="tr-TR"/>
          </a:p>
        </p:txBody>
      </p:sp>
      <p:sp>
        <p:nvSpPr>
          <p:cNvPr id="6" name="Altbilgi Yer Tutucusu 3"/>
          <p:cNvSpPr>
            <a:spLocks noGrp="1"/>
          </p:cNvSpPr>
          <p:nvPr>
            <p:ph type="ftr" sz="quarter" idx="11"/>
          </p:nvPr>
        </p:nvSpPr>
        <p:spPr/>
        <p:txBody>
          <a:bodyPr/>
          <a:lstStyle>
            <a:lvl1pPr>
              <a:defRPr/>
            </a:lvl1pPr>
          </a:lstStyle>
          <a:p>
            <a:pPr>
              <a:defRPr/>
            </a:pPr>
            <a:endParaRPr lang="tr-TR"/>
          </a:p>
        </p:txBody>
      </p:sp>
      <p:sp>
        <p:nvSpPr>
          <p:cNvPr id="7" name="Slayt Numarası Yer Tutucusu 4"/>
          <p:cNvSpPr>
            <a:spLocks noGrp="1"/>
          </p:cNvSpPr>
          <p:nvPr>
            <p:ph type="sldNum" sz="quarter" idx="12"/>
          </p:nvPr>
        </p:nvSpPr>
        <p:spPr/>
        <p:txBody>
          <a:bodyPr/>
          <a:lstStyle>
            <a:lvl1pPr>
              <a:defRPr/>
            </a:lvl1pPr>
          </a:lstStyle>
          <a:p>
            <a:pPr>
              <a:defRPr/>
            </a:pPr>
            <a:fld id="{670F6570-C729-415F-9A16-645BEB276A66}"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CDAAD505-F6B2-45BB-90D9-C488A7CBB744}"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50F8373A-7AEC-49ED-A425-79A292EC49B2}"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D2984CA4-C857-4A94-8E62-C51801AE4402}"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EED8CA4D-3C0F-44BD-B2CF-EECBBD56B2F1}"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FB2470F7-E502-438D-BA8E-6F2431AD374F}"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4801052B-122D-4753-B1FB-A73349749D56}"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1AF85B5-C572-4CC0-9C3A-84FBA97734F9}" type="datetimeFigureOut">
              <a:rPr lang="tr-TR"/>
              <a:pPr>
                <a:defRPr/>
              </a:pPr>
              <a:t>25.05.2022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2462ECB-863B-403C-ACD6-DF9CA005D37E}"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idx="4294967295"/>
          </p:nvPr>
        </p:nvSpPr>
        <p:spPr/>
        <p:txBody>
          <a:bodyPr/>
          <a:lstStyle/>
          <a:p>
            <a:r>
              <a:rPr lang="tr-TR">
                <a:solidFill>
                  <a:srgbClr val="D82331"/>
                </a:solidFill>
                <a:latin typeface="Arial" charset="0"/>
              </a:rPr>
              <a:t>KONU </a:t>
            </a:r>
            <a:r>
              <a:rPr lang="tr-TR" dirty="0">
                <a:solidFill>
                  <a:srgbClr val="D82331"/>
                </a:solidFill>
                <a:latin typeface="Arial" charset="0"/>
              </a:rPr>
              <a:t>BAŞLIKLARI</a:t>
            </a:r>
          </a:p>
        </p:txBody>
      </p:sp>
      <p:sp>
        <p:nvSpPr>
          <p:cNvPr id="13314" name="Rectangle 3"/>
          <p:cNvSpPr>
            <a:spLocks noGrp="1"/>
          </p:cNvSpPr>
          <p:nvPr>
            <p:ph type="body" idx="4294967295"/>
          </p:nvPr>
        </p:nvSpPr>
        <p:spPr/>
        <p:txBody>
          <a:bodyPr/>
          <a:lstStyle/>
          <a:p>
            <a:r>
              <a:rPr lang="tr-TR" sz="3200"/>
              <a:t>Erzurum Kongresi</a:t>
            </a:r>
          </a:p>
          <a:p>
            <a:r>
              <a:rPr lang="tr-TR" sz="3200"/>
              <a:t>Sivas Kongresi</a:t>
            </a:r>
          </a:p>
          <a:p>
            <a:r>
              <a:rPr lang="tr-TR" sz="3200"/>
              <a:t>Amasya Görüşmeleri</a:t>
            </a:r>
          </a:p>
          <a:p>
            <a:r>
              <a:rPr lang="tr-TR" sz="3200"/>
              <a:t>Komutanlar Toplantısı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p:cNvSpPr>
          <p:nvPr>
            <p:ph type="body" idx="4294967295"/>
          </p:nvPr>
        </p:nvSpPr>
        <p:spPr>
          <a:xfrm>
            <a:off x="838200" y="547688"/>
            <a:ext cx="10515600" cy="5643562"/>
          </a:xfrm>
        </p:spPr>
        <p:txBody>
          <a:bodyPr/>
          <a:lstStyle/>
          <a:p>
            <a:pPr algn="just">
              <a:lnSpc>
                <a:spcPct val="70000"/>
              </a:lnSpc>
            </a:pPr>
            <a:r>
              <a:rPr lang="tr-TR" sz="2400" dirty="0">
                <a:solidFill>
                  <a:srgbClr val="D82331"/>
                </a:solidFill>
              </a:rPr>
              <a:t>5 Temmuz’da yeni Harbiye Nazırı Ali Ferit Paşa,</a:t>
            </a:r>
            <a:r>
              <a:rPr lang="tr-TR" sz="2400" dirty="0"/>
              <a:t> Mustafa Kemal Paşa’ya İstanbul’a dönmesi için telgraf çekti. Mustafa Kemal ile Ali Ferit arasında telgraf başında bir görüşme yapıldı. Ali Ferit Paşa İstanbul’a döndüğü taktirde tutuklanmayacağı güvencesini verirken Mustafa Kemal, Ali İhsan Paşa’yı ve Yakup şevki Paşa’nın tutuklanıp Malta’ya sürüldüğünü hatırlatarak dönmeyeceğini kesin bir dille ifade etti. </a:t>
            </a:r>
            <a:r>
              <a:rPr lang="tr-TR" sz="2400" dirty="0">
                <a:solidFill>
                  <a:srgbClr val="D82331"/>
                </a:solidFill>
              </a:rPr>
              <a:t>Harbiye Nazırı Ferit Paşa,</a:t>
            </a:r>
            <a:r>
              <a:rPr lang="tr-TR" sz="2400" dirty="0"/>
              <a:t> Mustafa Kemal’den, </a:t>
            </a:r>
            <a:r>
              <a:rPr lang="tr-TR" sz="2400" dirty="0">
                <a:solidFill>
                  <a:schemeClr val="hlink"/>
                </a:solidFill>
              </a:rPr>
              <a:t>“İngilizlere döneceğiniz hususunda söz verdim” </a:t>
            </a:r>
            <a:r>
              <a:rPr lang="tr-TR" sz="2400" dirty="0"/>
              <a:t>diyerek başkente dönüşünü hızlandırmasını istiyor. </a:t>
            </a:r>
          </a:p>
          <a:p>
            <a:pPr algn="just">
              <a:lnSpc>
                <a:spcPct val="70000"/>
              </a:lnSpc>
            </a:pPr>
            <a:endParaRPr lang="tr-TR" sz="1200" dirty="0"/>
          </a:p>
          <a:p>
            <a:pPr algn="just">
              <a:lnSpc>
                <a:spcPct val="70000"/>
              </a:lnSpc>
            </a:pPr>
            <a:r>
              <a:rPr lang="tr-TR" sz="2400" dirty="0"/>
              <a:t>6 Temmuz’da Bakanlar kurulu padişahtan izinsiz asker toplayan kumandanların görevden alınmasına karar verdi.</a:t>
            </a:r>
          </a:p>
          <a:p>
            <a:pPr algn="just">
              <a:lnSpc>
                <a:spcPct val="70000"/>
              </a:lnSpc>
            </a:pPr>
            <a:r>
              <a:rPr lang="tr-TR" sz="2400" b="1" dirty="0"/>
              <a:t>7 temmuz </a:t>
            </a:r>
            <a:r>
              <a:rPr lang="tr-TR" sz="2400" dirty="0"/>
              <a:t>günü Mustafa Kemal bütün kolordulara Kazım Karabekir imzasıyla iki ayrı emir gönderdi:</a:t>
            </a:r>
          </a:p>
          <a:p>
            <a:pPr>
              <a:lnSpc>
                <a:spcPct val="70000"/>
              </a:lnSpc>
            </a:pPr>
            <a:r>
              <a:rPr lang="tr-TR" sz="2400" b="1" dirty="0"/>
              <a:t>Milli ve askeri teşkilat lağvedilmeyecek. Kumandanlıklar hiç kimseye devredilmeyecek. İşgallere karşı kumandanlar birbiriyle irtibat kuracak ve ortak savunma yapılacaktır. Silah ve mühimmat dağıtılmayacaktır</a:t>
            </a:r>
            <a:r>
              <a:rPr lang="tr-TR" sz="2400" dirty="0"/>
              <a:t>.</a:t>
            </a:r>
          </a:p>
          <a:p>
            <a:pPr algn="just">
              <a:lnSpc>
                <a:spcPct val="70000"/>
              </a:lnSpc>
            </a:pPr>
            <a:r>
              <a:rPr lang="tr-TR" sz="2400" dirty="0"/>
              <a:t>Mustafa Kemal adeta Anadolu’da sıkı yönetim uyguluyordu.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Grp="1"/>
          </p:cNvSpPr>
          <p:nvPr>
            <p:ph type="body" idx="4294967295"/>
          </p:nvPr>
        </p:nvSpPr>
        <p:spPr>
          <a:xfrm>
            <a:off x="596900" y="363538"/>
            <a:ext cx="10801350" cy="6494462"/>
          </a:xfrm>
        </p:spPr>
        <p:txBody>
          <a:bodyPr/>
          <a:lstStyle/>
          <a:p>
            <a:pPr algn="just"/>
            <a:r>
              <a:rPr lang="tr-TR" sz="2400" dirty="0">
                <a:solidFill>
                  <a:srgbClr val="D82331"/>
                </a:solidFill>
              </a:rPr>
              <a:t>Erzurum Kongresi öncesinde</a:t>
            </a:r>
            <a:r>
              <a:rPr lang="tr-TR" sz="2400" dirty="0"/>
              <a:t> yaşanan en önemli gelişme Mustafa Kemal ile </a:t>
            </a:r>
            <a:r>
              <a:rPr lang="tr-TR" sz="2400" dirty="0">
                <a:solidFill>
                  <a:srgbClr val="FF0000"/>
                </a:solidFill>
              </a:rPr>
              <a:t>8/9 Temmuz gecesi </a:t>
            </a:r>
            <a:r>
              <a:rPr lang="tr-TR" sz="2400" dirty="0"/>
              <a:t>Harbiye Nazırı Ali Ferit Paşa’nın ikinci defa makine başında görüşmesi oldu.</a:t>
            </a:r>
            <a:r>
              <a:rPr lang="tr-TR" sz="2400" dirty="0">
                <a:solidFill>
                  <a:srgbClr val="FF0000"/>
                </a:solidFill>
              </a:rPr>
              <a:t> </a:t>
            </a:r>
          </a:p>
          <a:p>
            <a:pPr algn="just"/>
            <a:r>
              <a:rPr lang="tr-TR" sz="2400" dirty="0"/>
              <a:t>Mustafa Kemal’in yanında bulunanlar bu defa Mustafa Kemal’in görevinden alınacağını biliyorlardı. Bu nedenle Mustafa Kemal’in arkadaşlarının hepsi görevinden alınmadan önce istifa etmesini doğru buluyorlardı. Mustafa Kemal Nutuk’ta bu olayı şöyle anlatır: </a:t>
            </a:r>
            <a:r>
              <a:rPr lang="tr-TR" sz="2400" b="1" i="1" dirty="0">
                <a:solidFill>
                  <a:schemeClr val="hlink"/>
                </a:solidFill>
              </a:rPr>
              <a:t>“Birdenbire perde kapandı ve 8 Haziran’dan 8 Temmuz’a kadar devam eden oyun sona erdi.”</a:t>
            </a:r>
          </a:p>
          <a:p>
            <a:pPr algn="just"/>
            <a:r>
              <a:rPr lang="tr-TR" sz="2400" dirty="0">
                <a:solidFill>
                  <a:srgbClr val="D82331"/>
                </a:solidFill>
              </a:rPr>
              <a:t>Mustafa Kemal, 8 Temmuz’da saat 22.50’de görevlerinden istifa ettiğine ilişkin telgrafları Harbiye </a:t>
            </a:r>
            <a:r>
              <a:rPr lang="tr-TR" sz="2400" dirty="0" err="1">
                <a:solidFill>
                  <a:srgbClr val="D82331"/>
                </a:solidFill>
              </a:rPr>
              <a:t>Nazırlığı’na</a:t>
            </a:r>
            <a:r>
              <a:rPr lang="tr-TR" sz="2400" dirty="0">
                <a:solidFill>
                  <a:srgbClr val="D82331"/>
                </a:solidFill>
              </a:rPr>
              <a:t> ve Padişah’a gönderdi.</a:t>
            </a:r>
          </a:p>
          <a:p>
            <a:pPr algn="just"/>
            <a:r>
              <a:rPr lang="tr-TR" sz="2400" dirty="0"/>
              <a:t>Mustafa Kemal istifasından sonra sıkıntılı anlar yaşadı. Albay Kazım (Dirik) odasına gelerek: </a:t>
            </a:r>
            <a:r>
              <a:rPr lang="tr-TR" sz="2400" dirty="0">
                <a:solidFill>
                  <a:schemeClr val="hlink"/>
                </a:solidFill>
              </a:rPr>
              <a:t>“paşam siz askerlikten istifa ettiniz, benim bundan sonra emrinizde bu vazifeme devam imkanım kalmadı. Evrakı kime teslim edeyim.” </a:t>
            </a:r>
            <a:r>
              <a:rPr lang="tr-TR" sz="2400" dirty="0"/>
              <a:t>diyecektir.</a:t>
            </a:r>
            <a:endParaRPr lang="tr-TR" sz="2400" dirty="0">
              <a:solidFill>
                <a:schemeClr val="hlink"/>
              </a:solidFill>
            </a:endParaRPr>
          </a:p>
          <a:p>
            <a:pPr algn="just"/>
            <a:r>
              <a:rPr lang="tr-TR" sz="2400" dirty="0"/>
              <a:t> Ancak Rauf Bey (9 Temmuz’da yaptığı açıklamada) ve Kazım Karabekir başta olmak üzere Erzurum’da bulunanlar Mustafa Kemal’i lider olarak gördüklerini, kendisine tabi olduklarını ve “kutsal amaç uğruna” sonuna kadar kendisiyle çalışacaklarını bildirdiler.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ontent Placeholder 2"/>
          <p:cNvSpPr txBox="1">
            <a:spLocks/>
          </p:cNvSpPr>
          <p:nvPr/>
        </p:nvSpPr>
        <p:spPr bwMode="auto">
          <a:xfrm>
            <a:off x="942975" y="1289050"/>
            <a:ext cx="10177463" cy="55689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solidFill>
                  <a:srgbClr val="D82331"/>
                </a:solidFill>
                <a:latin typeface="Calibri" pitchFamily="34" charset="0"/>
              </a:rPr>
              <a:t>Erzurum Kongresi 23 Temmuz 1919’da</a:t>
            </a:r>
            <a:r>
              <a:rPr lang="tr-TR" sz="2400" dirty="0">
                <a:latin typeface="Calibri" pitchFamily="34" charset="0"/>
              </a:rPr>
              <a:t> (Rumi 10 Temmuz 1335) 56 üyenin katılımı ile Ermeni </a:t>
            </a:r>
            <a:r>
              <a:rPr lang="tr-TR" sz="2400" dirty="0" err="1">
                <a:latin typeface="Calibri" pitchFamily="34" charset="0"/>
              </a:rPr>
              <a:t>Sansaryan</a:t>
            </a:r>
            <a:r>
              <a:rPr lang="tr-TR" sz="2400" dirty="0">
                <a:latin typeface="Calibri" pitchFamily="34" charset="0"/>
              </a:rPr>
              <a:t> okulunda hazırlanan bir salonda toplandı. Mustafa Kemal ve Rauf Bey’in kongreye katılabilmeleri için Cevat Dursunoğlu ve Binbaşı Kazım Beyler delegelikten çekildiler. </a:t>
            </a:r>
          </a:p>
          <a:p>
            <a:pPr marL="228600" indent="-228600" algn="just">
              <a:lnSpc>
                <a:spcPct val="90000"/>
              </a:lnSpc>
              <a:spcBef>
                <a:spcPts val="1000"/>
              </a:spcBef>
              <a:buFont typeface="Arial" charset="0"/>
              <a:buChar char="•"/>
            </a:pPr>
            <a:endParaRPr lang="tr-TR" dirty="0">
              <a:solidFill>
                <a:srgbClr val="D82331"/>
              </a:solidFill>
              <a:latin typeface="Calibri" pitchFamily="34" charset="0"/>
            </a:endParaRPr>
          </a:p>
          <a:p>
            <a:pPr marL="228600" indent="-228600" algn="just">
              <a:lnSpc>
                <a:spcPct val="90000"/>
              </a:lnSpc>
              <a:spcBef>
                <a:spcPts val="1000"/>
              </a:spcBef>
              <a:buFont typeface="Arial" charset="0"/>
              <a:buChar char="•"/>
            </a:pPr>
            <a:r>
              <a:rPr lang="tr-TR" sz="2400" dirty="0">
                <a:solidFill>
                  <a:srgbClr val="D82331"/>
                </a:solidFill>
                <a:latin typeface="Calibri" pitchFamily="34" charset="0"/>
              </a:rPr>
              <a:t>Kongrede Doğu Anadolu’nun 9 şehrini temsilen 9 kişilik bir </a:t>
            </a:r>
            <a:r>
              <a:rPr lang="tr-TR" sz="2400" dirty="0">
                <a:solidFill>
                  <a:schemeClr val="hlink"/>
                </a:solidFill>
                <a:latin typeface="Calibri" pitchFamily="34" charset="0"/>
              </a:rPr>
              <a:t>Temsil Heyeti</a:t>
            </a:r>
            <a:r>
              <a:rPr lang="tr-TR" sz="2400" dirty="0">
                <a:solidFill>
                  <a:srgbClr val="D82331"/>
                </a:solidFill>
                <a:latin typeface="Calibri" pitchFamily="34" charset="0"/>
              </a:rPr>
              <a:t> oluşturuldu:</a:t>
            </a:r>
          </a:p>
          <a:p>
            <a:pPr marL="228600" indent="-228600" algn="just">
              <a:lnSpc>
                <a:spcPct val="90000"/>
              </a:lnSpc>
              <a:spcBef>
                <a:spcPts val="1000"/>
              </a:spcBef>
              <a:buFont typeface="Arial" charset="0"/>
              <a:buChar char="•"/>
            </a:pPr>
            <a:r>
              <a:rPr lang="tr-TR" sz="2400" dirty="0">
                <a:latin typeface="Calibri" pitchFamily="34" charset="0"/>
              </a:rPr>
              <a:t>Mustafa Kemal (Erzurum), Hoca Raif Efendi (Erzurum), Servet Bey (Trabzon, eski mebus), İzzet Bey (Trabzon, eski mebus) Rauf Bey (Sivas), Bekir Sami </a:t>
            </a:r>
            <a:r>
              <a:rPr lang="tr-TR" sz="2400" dirty="0" err="1">
                <a:latin typeface="Calibri" pitchFamily="34" charset="0"/>
              </a:rPr>
              <a:t>Kunduh</a:t>
            </a:r>
            <a:r>
              <a:rPr lang="tr-TR" sz="2400" dirty="0">
                <a:latin typeface="Calibri" pitchFamily="34" charset="0"/>
              </a:rPr>
              <a:t> (Eski Beyrut Valisi), Sadullah Bey (Bitlis eski mebus), Hacı Musa Efendi (Bitlis, Mutki Aşireti başkanı), Hacı Fevzi Efendi (Bitlis, Nakşibendi Şeyhi)</a:t>
            </a:r>
          </a:p>
          <a:p>
            <a:pPr marL="228600" indent="-228600" algn="just">
              <a:lnSpc>
                <a:spcPct val="90000"/>
              </a:lnSpc>
              <a:spcBef>
                <a:spcPts val="1000"/>
              </a:spcBef>
              <a:buFont typeface="Arial" charset="0"/>
              <a:buChar char="•"/>
            </a:pPr>
            <a:r>
              <a:rPr lang="tr-TR" sz="2400" dirty="0">
                <a:latin typeface="Calibri" pitchFamily="34" charset="0"/>
              </a:rPr>
              <a:t> Ayrıca Ermeni tehlikesine karşı kurulan Doğu Anadolu’daki tüm cemiyetler </a:t>
            </a:r>
            <a:r>
              <a:rPr lang="tr-TR" sz="2400" b="1" dirty="0">
                <a:solidFill>
                  <a:srgbClr val="FF0000"/>
                </a:solidFill>
                <a:latin typeface="Calibri" pitchFamily="34" charset="0"/>
              </a:rPr>
              <a:t>Doğu Anadolu Müdafaa-i Hukuk Cemiyeti </a:t>
            </a:r>
            <a:r>
              <a:rPr lang="tr-TR" sz="2400" dirty="0">
                <a:latin typeface="Calibri" pitchFamily="34" charset="0"/>
              </a:rPr>
              <a:t>adı altında birleştirildi. Böylece ulusal çaptaki ilk örgütlenmeye Doğu Anadolu’dan başlanmıştır.</a:t>
            </a:r>
          </a:p>
        </p:txBody>
      </p:sp>
      <p:sp>
        <p:nvSpPr>
          <p:cNvPr id="2" name="Dikdörtgen 1"/>
          <p:cNvSpPr/>
          <p:nvPr/>
        </p:nvSpPr>
        <p:spPr>
          <a:xfrm>
            <a:off x="1219200" y="301731"/>
            <a:ext cx="9289144" cy="646331"/>
          </a:xfrm>
          <a:prstGeom prst="rect">
            <a:avLst/>
          </a:prstGeom>
        </p:spPr>
        <p:txBody>
          <a:bodyPr wrap="square">
            <a:spAutoFit/>
          </a:bodyPr>
          <a:lstStyle/>
          <a:p>
            <a:pPr algn="ctr"/>
            <a:r>
              <a:rPr lang="tr-TR"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Erzurum Kongresi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Grp="1"/>
          </p:cNvSpPr>
          <p:nvPr>
            <p:ph type="body" idx="4294967295"/>
          </p:nvPr>
        </p:nvSpPr>
        <p:spPr>
          <a:xfrm>
            <a:off x="547688" y="214313"/>
            <a:ext cx="10428287" cy="6643687"/>
          </a:xfrm>
        </p:spPr>
        <p:txBody>
          <a:bodyPr/>
          <a:lstStyle/>
          <a:p>
            <a:pPr algn="just">
              <a:lnSpc>
                <a:spcPct val="70000"/>
              </a:lnSpc>
            </a:pPr>
            <a:endParaRPr lang="tr-TR" sz="2400" dirty="0">
              <a:solidFill>
                <a:srgbClr val="D82331"/>
              </a:solidFill>
            </a:endParaRPr>
          </a:p>
          <a:p>
            <a:pPr algn="just">
              <a:lnSpc>
                <a:spcPct val="70000"/>
              </a:lnSpc>
            </a:pPr>
            <a:r>
              <a:rPr lang="tr-TR" sz="2400" dirty="0">
                <a:solidFill>
                  <a:schemeClr val="hlink"/>
                </a:solidFill>
              </a:rPr>
              <a:t>Kongre sırasında</a:t>
            </a:r>
            <a:r>
              <a:rPr lang="tr-TR" sz="2400" dirty="0"/>
              <a:t> İstanbul Hükümeti’nin, Mustafa Kemal ve Rauf Bey’in tutuklanmaları konusunda baskısı devam ederken İngilizler kongreyi tehlikeli bir girişim olarak değerlendiriyorlardı. Amiral </a:t>
            </a:r>
            <a:r>
              <a:rPr lang="tr-TR" sz="2400" dirty="0" err="1"/>
              <a:t>Calthorpe</a:t>
            </a:r>
            <a:r>
              <a:rPr lang="tr-TR" sz="2400" dirty="0"/>
              <a:t> 27 Temmuz’da gönderdiği bir raporda; Türkiye’deki durumun korkunç bir hal almaya başladığını, Mebuslar Meclisi’nin İstanbul’da toplanmasa da Anadolu’da yakında bir meclis açılacağını söylüyor, şimdiden bir kongre topladılar diyordu. General Milne ise Mustafa Kemal’in Erzurum’da bir çeşit ordu kurduğuna değinerek önlem olarak Trabzon Limanı’nın işgalini önermekteydi.</a:t>
            </a:r>
          </a:p>
          <a:p>
            <a:pPr algn="just">
              <a:lnSpc>
                <a:spcPct val="70000"/>
              </a:lnSpc>
            </a:pPr>
            <a:r>
              <a:rPr lang="tr-TR" sz="2400" dirty="0"/>
              <a:t>Bu sırada, Paris’ten sonuç alamadan dönen Damat Ferit, 29 Temmuz’da Mustafa Kemal ve Rauf Bey hakkında tutuklama kararı çıkarırken Kazım Karabekir; </a:t>
            </a:r>
            <a:r>
              <a:rPr lang="tr-TR" sz="2400" i="1" dirty="0">
                <a:solidFill>
                  <a:schemeClr val="hlink"/>
                </a:solidFill>
              </a:rPr>
              <a:t>“düşünce ve hareketleriyle vatan ve milletin amacına, yararlarına ve yürürlükteki yasalara aykırı hareket etmediklerini, aksine vatan ve milletin saadeti ve kurtuluşu ile ilgilenen her vatansever gibi yaşadıklarını”</a:t>
            </a:r>
            <a:r>
              <a:rPr lang="tr-TR" sz="2400" dirty="0"/>
              <a:t> belirterek karara karşı çıkmaktaydı. Erzurum Vali Vekili Kadı Hurşit Efendi </a:t>
            </a:r>
            <a:r>
              <a:rPr lang="tr-TR" sz="2400" dirty="0">
                <a:solidFill>
                  <a:schemeClr val="hlink"/>
                </a:solidFill>
              </a:rPr>
              <a:t>“Gücünüz yetiyorsa gelin siz tutuklayın!”</a:t>
            </a:r>
            <a:r>
              <a:rPr lang="tr-TR" sz="2400" dirty="0"/>
              <a:t> diyordu.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tarih-mustafa-kemal-pasanin-erzurum-kongresi-sirasinda-uniforma-giyme-meselesi-2018-8-28-20-8-41"/>
          <p:cNvPicPr>
            <a:picLocks noChangeAspect="1" noChangeArrowheads="1"/>
          </p:cNvPicPr>
          <p:nvPr/>
        </p:nvPicPr>
        <p:blipFill>
          <a:blip r:embed="rId2"/>
          <a:srcRect/>
          <a:stretch>
            <a:fillRect/>
          </a:stretch>
        </p:blipFill>
        <p:spPr bwMode="auto">
          <a:xfrm>
            <a:off x="1204686" y="363538"/>
            <a:ext cx="9867446" cy="57912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p:cNvSpPr>
          <p:nvPr>
            <p:ph type="body" idx="4294967295"/>
          </p:nvPr>
        </p:nvSpPr>
        <p:spPr>
          <a:xfrm>
            <a:off x="212725" y="244475"/>
            <a:ext cx="11979275" cy="6326188"/>
          </a:xfrm>
        </p:spPr>
        <p:txBody>
          <a:bodyPr/>
          <a:lstStyle/>
          <a:p>
            <a:pPr algn="just">
              <a:lnSpc>
                <a:spcPct val="70000"/>
              </a:lnSpc>
            </a:pPr>
            <a:r>
              <a:rPr lang="tr-TR" b="1">
                <a:solidFill>
                  <a:srgbClr val="D82331"/>
                </a:solidFill>
              </a:rPr>
              <a:t>Erzurum Kongresi’nde alınan kararlar şunlardır:</a:t>
            </a:r>
          </a:p>
          <a:p>
            <a:pPr algn="just">
              <a:lnSpc>
                <a:spcPct val="70000"/>
              </a:lnSpc>
              <a:buFont typeface="Arial" charset="0"/>
              <a:buNone/>
            </a:pPr>
            <a:r>
              <a:rPr lang="tr-TR" sz="2400"/>
              <a:t>1. Trabzon ili ile Canik (Samsun) Sancağı ve doğu illeri ile bu alan içinde bağımsız sancaklar, hiçbir neden ve bahane ile birbirinden ve Osmanlı toplumundan ayrılmaz bir bütündür. Tasada ve kıvançta eşit paya sahiptirler. Gelecekleri hakkında da aynı amacı hedef tutarlar. Bu bölgede yaşayan bütün İslam halkı, birbirine karşı aynı dürüstlükle dolu olarak, adetlerine ve sosyal yaşantılarına bağlı öz kardeştirler.</a:t>
            </a:r>
          </a:p>
          <a:p>
            <a:pPr algn="just">
              <a:lnSpc>
                <a:spcPct val="70000"/>
              </a:lnSpc>
              <a:buFont typeface="Arial" charset="0"/>
              <a:buNone/>
            </a:pPr>
            <a:r>
              <a:rPr lang="tr-TR" sz="2400"/>
              <a:t>2. Osmanlı vatanının bütünlüğü, ulusal bağımsızlığımızın elde edilmesi, saltanatın ve halifeliğin korunması için Kuvayı Milliye’yi güçlendirmek ve ulusal istenci (milli irade) egemen kılmak esastır.</a:t>
            </a:r>
          </a:p>
          <a:p>
            <a:pPr algn="just">
              <a:lnSpc>
                <a:spcPct val="70000"/>
              </a:lnSpc>
              <a:buFont typeface="Arial" charset="0"/>
              <a:buNone/>
            </a:pPr>
            <a:r>
              <a:rPr lang="tr-TR" sz="2400"/>
              <a:t>3. Her türlü işgal ve müdahale, Rum ve Ermeni devleti kurulmasına yönelik girişimlere beraberce karşı konulacaktır. Siyasal egemenliği ve sosyal dengeyi bozacak şekilde azınlıklara yeni bir takım haklar verilmesi kabul edilmeyecektir.</a:t>
            </a:r>
          </a:p>
          <a:p>
            <a:pPr algn="just">
              <a:lnSpc>
                <a:spcPct val="70000"/>
              </a:lnSpc>
              <a:buFont typeface="Arial" charset="0"/>
              <a:buNone/>
            </a:pPr>
            <a:r>
              <a:rPr lang="tr-TR" sz="2400"/>
              <a:t>4. Merkezi hükümetin bu bölgeleri elde tutamaması göz önünde bulundurularak, hilafet ve saltanat makamına bağlılığı, ulusal varlığı ve ulusal hakları koruyacak önlem ve kararlar alınmıştır.</a:t>
            </a:r>
          </a:p>
          <a:p>
            <a:pPr algn="just">
              <a:lnSpc>
                <a:spcPct val="70000"/>
              </a:lnSpc>
              <a:buFont typeface="Arial" charset="0"/>
              <a:buNone/>
            </a:pPr>
            <a:r>
              <a:rPr lang="tr-TR" sz="2400"/>
              <a:t>5. Vatanımızda öteden beri birlikte yaşadığımız gayrimüslim azınlıkların hakları güvence altına alınmıştır.</a:t>
            </a:r>
          </a:p>
          <a:p>
            <a:pPr algn="just">
              <a:lnSpc>
                <a:spcPct val="70000"/>
              </a:lnSpc>
              <a:buFont typeface="Arial" charset="0"/>
              <a:buNone/>
            </a:pPr>
            <a:r>
              <a:rPr lang="tr-TR" sz="2400"/>
              <a:t>6. Anlaşma devletlerince mütarekenin imza olunduğu 30 Ekim 1918 tarihi itibariyle sınırlarımız içinde kalan ve her bölgede olduğu gibi Doğu Anadolu illerinde ezici çoğunluğu Türk İslamların oluşturduğu bölgelerin paylaşılması görüşünden tamamen vazgeçilmesi beklenir.</a:t>
            </a:r>
          </a:p>
          <a:p>
            <a:pPr algn="just">
              <a:lnSpc>
                <a:spcPct val="70000"/>
              </a:lnSpc>
            </a:pPr>
            <a:endParaRPr lang="tr-T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p:cNvSpPr>
            <a:spLocks noGrp="1"/>
          </p:cNvSpPr>
          <p:nvPr>
            <p:ph type="body" idx="4294967295"/>
          </p:nvPr>
        </p:nvSpPr>
        <p:spPr>
          <a:xfrm>
            <a:off x="967468" y="446314"/>
            <a:ext cx="10429875" cy="5745163"/>
          </a:xfrm>
        </p:spPr>
        <p:txBody>
          <a:bodyPr/>
          <a:lstStyle/>
          <a:p>
            <a:pPr algn="just">
              <a:lnSpc>
                <a:spcPct val="80000"/>
              </a:lnSpc>
              <a:buFont typeface="Arial" charset="0"/>
              <a:buNone/>
            </a:pPr>
            <a:r>
              <a:rPr lang="tr-TR" sz="2400" dirty="0"/>
              <a:t>7. Ulusumuz, insancıl ve çağdaş (asri) gayeleri saygıyla karşılar, teknik ve ekonomik durumumuzu ve gereksinmelerimizi dikkate alır. Bundan dolayı, Osmanlı Devletinin iç ve dış bağımsızlığı ve vatanımızın bütünlüğü saklı kalmak koşuluyla, altıncı maddede açıklanmış sınırlar içerisinde milliyet esaslarına saygılı ve memleketimizi istila emeli beslemeyen herhangi bir devletin teknik ve ekonomik yardımını memnuniyetle karşılarız. </a:t>
            </a:r>
          </a:p>
          <a:p>
            <a:pPr algn="just">
              <a:lnSpc>
                <a:spcPct val="80000"/>
              </a:lnSpc>
              <a:buFont typeface="Arial" charset="0"/>
              <a:buNone/>
            </a:pPr>
            <a:r>
              <a:rPr lang="tr-TR" sz="2400" dirty="0"/>
              <a:t>8. Ulusların kendi kaderlerini doğrudan doğruya kendilerinin belirledikleri bu tarihsel dönemde merkezi hükümet Ulusal Meclisi hemen vakit kaybetmeden toplamalıdır.</a:t>
            </a:r>
          </a:p>
          <a:p>
            <a:pPr algn="just">
              <a:lnSpc>
                <a:spcPct val="80000"/>
              </a:lnSpc>
              <a:buFont typeface="Arial" charset="0"/>
              <a:buNone/>
            </a:pPr>
            <a:r>
              <a:rPr lang="tr-TR" sz="2400" dirty="0"/>
              <a:t>9. Doğu Anadolu’daki bütün cemiyetler DAMHC adıyla birleştirilmiştir.</a:t>
            </a:r>
          </a:p>
          <a:p>
            <a:pPr algn="just">
              <a:lnSpc>
                <a:spcPct val="80000"/>
              </a:lnSpc>
              <a:buFont typeface="Arial" charset="0"/>
              <a:buNone/>
            </a:pPr>
            <a:r>
              <a:rPr lang="tr-TR" sz="2400" dirty="0"/>
              <a:t>10. Kongre tarafından bir temsil heyeti seçilerek, köylerden başlayarak il merkezlerine kadar var olan ulusal örgütler birleştirilmiş ve sağlamlaştırılmıştır.</a:t>
            </a:r>
          </a:p>
          <a:p>
            <a:pPr algn="just">
              <a:lnSpc>
                <a:spcPct val="80000"/>
              </a:lnSpc>
              <a:buFont typeface="Arial" charset="0"/>
              <a:buNone/>
            </a:pPr>
            <a:endParaRPr lang="tr-TR" sz="2400" b="1" dirty="0">
              <a:solidFill>
                <a:srgbClr val="D82331"/>
              </a:solidFill>
            </a:endParaRPr>
          </a:p>
          <a:p>
            <a:pPr algn="just">
              <a:lnSpc>
                <a:spcPct val="80000"/>
              </a:lnSpc>
              <a:buFont typeface="Arial" charset="0"/>
              <a:buNone/>
            </a:pPr>
            <a:endParaRPr lang="tr-T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p:cNvSpPr>
            <a:spLocks noGrp="1"/>
          </p:cNvSpPr>
          <p:nvPr>
            <p:ph type="body" idx="4294967295"/>
          </p:nvPr>
        </p:nvSpPr>
        <p:spPr>
          <a:xfrm>
            <a:off x="0" y="0"/>
            <a:ext cx="11993563" cy="7358063"/>
          </a:xfrm>
        </p:spPr>
        <p:txBody>
          <a:bodyPr/>
          <a:lstStyle/>
          <a:p>
            <a:pPr algn="just">
              <a:lnSpc>
                <a:spcPct val="80000"/>
              </a:lnSpc>
              <a:buNone/>
            </a:pPr>
            <a:r>
              <a:rPr lang="tr-TR" sz="2400" b="1" dirty="0">
                <a:solidFill>
                  <a:srgbClr val="D82331"/>
                </a:solidFill>
              </a:rPr>
              <a:t>Mustafa Kemal Atatürk, Nutuk’ta,</a:t>
            </a:r>
            <a:r>
              <a:rPr lang="tr-TR" sz="2400" dirty="0"/>
              <a:t> Erzurum Kongresi’nde alınan kararları şu şekilde yorumladığını ifade etmiştir: </a:t>
            </a:r>
          </a:p>
          <a:p>
            <a:pPr marL="533400" indent="-533400" algn="just">
              <a:lnSpc>
                <a:spcPct val="80000"/>
              </a:lnSpc>
              <a:buFont typeface="Arial" charset="0"/>
              <a:buAutoNum type="arabicPeriod"/>
            </a:pPr>
            <a:r>
              <a:rPr lang="tr-TR" sz="2300" dirty="0"/>
              <a:t>Milli sınırlar içinde vatan bir bütündür bölünemez. (Bildiri maddeleri 1, 6 ve tüzük maddeleri 1 3 incelensin, notu düşülerek)</a:t>
            </a:r>
          </a:p>
          <a:p>
            <a:pPr marL="533400" indent="-533400" algn="just">
              <a:lnSpc>
                <a:spcPct val="80000"/>
              </a:lnSpc>
              <a:buFont typeface="Arial" charset="0"/>
              <a:buAutoNum type="arabicPeriod"/>
            </a:pPr>
            <a:r>
              <a:rPr lang="tr-TR" sz="2300" dirty="0"/>
              <a:t>Her türlü yabancı işgal ve müdahalesine karşı ve Osmanlı Hükümeti’nin dağılması halinde, millet topyekun kendisini savunacak ve direnecektir. (Tüzük mad. 2 ve 3, bildiri mad. 3)</a:t>
            </a:r>
          </a:p>
          <a:p>
            <a:pPr marL="533400" indent="-533400" algn="just">
              <a:lnSpc>
                <a:spcPct val="80000"/>
              </a:lnSpc>
              <a:buFont typeface="Arial" charset="0"/>
              <a:buAutoNum type="arabicPeriod"/>
            </a:pPr>
            <a:r>
              <a:rPr lang="tr-TR" sz="2300" dirty="0"/>
              <a:t>İstanbul hükümeti vatanı koruma ve istiklali elde etme gücünü gösteremediği taktirde, bu gayeyi gerçekleştirmek için geçici bir hükümet kurulacaktır. Bu hükümet üyeleri milli kongrece seçilecektir. Kongre toplanmamışsa bu seçimi Temsil Heyeti yapacaktır. (Bildiri mad. 4, Tüzük mad. 4)</a:t>
            </a:r>
          </a:p>
          <a:p>
            <a:pPr marL="533400" indent="-533400" algn="just">
              <a:lnSpc>
                <a:spcPct val="80000"/>
              </a:lnSpc>
              <a:buFont typeface="Arial" charset="0"/>
              <a:buAutoNum type="arabicPeriod"/>
            </a:pPr>
            <a:r>
              <a:rPr lang="tr-TR" sz="2300" dirty="0"/>
              <a:t>Kuvayı </a:t>
            </a:r>
            <a:r>
              <a:rPr lang="tr-TR" sz="2300" dirty="0" err="1"/>
              <a:t>Milliye’yi</a:t>
            </a:r>
            <a:r>
              <a:rPr lang="tr-TR" sz="2300" dirty="0"/>
              <a:t> tek kuvvet olarak tanımak ve milli iradeyi hakim kılmak esastır. (Bildiri mad. 3)</a:t>
            </a:r>
          </a:p>
          <a:p>
            <a:pPr marL="533400" indent="-533400" algn="just">
              <a:lnSpc>
                <a:spcPct val="80000"/>
              </a:lnSpc>
              <a:buFont typeface="Arial" charset="0"/>
              <a:buAutoNum type="arabicPeriod"/>
            </a:pPr>
            <a:r>
              <a:rPr lang="tr-TR" sz="2300" dirty="0"/>
              <a:t>Hıristiyan azınlıklara siyasi hakimiyet ve sosyal dengemizi bozacak haklar verilemez. (Bildiri mad. 4)</a:t>
            </a:r>
          </a:p>
          <a:p>
            <a:pPr marL="533400" indent="-533400" algn="just">
              <a:lnSpc>
                <a:spcPct val="80000"/>
              </a:lnSpc>
              <a:buFont typeface="Arial" charset="0"/>
              <a:buAutoNum type="arabicPeriod"/>
            </a:pPr>
            <a:r>
              <a:rPr lang="tr-TR" sz="2300" dirty="0"/>
              <a:t>Manda ve himaye kabul olunamaz. (Bildiri mad. 7)</a:t>
            </a:r>
          </a:p>
          <a:p>
            <a:pPr marL="533400" indent="-533400" algn="just">
              <a:lnSpc>
                <a:spcPct val="80000"/>
              </a:lnSpc>
              <a:buFont typeface="Arial" charset="0"/>
              <a:buAutoNum type="arabicPeriod"/>
            </a:pPr>
            <a:r>
              <a:rPr lang="tr-TR" sz="2300" dirty="0"/>
              <a:t>Milli Meclis’in derhal toplanmasını ve hükümetin yaptığı işlerin Meclis tarafından kontrol edilmesini sağlamak için çalışılacaktır. (Bildiri mad. 8)</a:t>
            </a:r>
          </a:p>
          <a:p>
            <a:pPr marL="533400" indent="-533400">
              <a:lnSpc>
                <a:spcPct val="80000"/>
              </a:lnSpc>
            </a:pPr>
            <a:r>
              <a:rPr lang="tr-TR" sz="2300" dirty="0"/>
              <a:t>Ermeni tehlikesi karşısında </a:t>
            </a:r>
            <a:r>
              <a:rPr lang="tr-TR" sz="2300" dirty="0">
                <a:solidFill>
                  <a:srgbClr val="FF0000"/>
                </a:solidFill>
              </a:rPr>
              <a:t>bölgesel amaçlarla toplanan Erzurum Kongresi</a:t>
            </a:r>
            <a:r>
              <a:rPr lang="tr-TR" sz="2300" dirty="0"/>
              <a:t>, Mustafa Kemal Paşa’nın katılımı ve alınan kararlar neticesinde </a:t>
            </a:r>
            <a:r>
              <a:rPr lang="tr-TR" sz="2300" dirty="0">
                <a:solidFill>
                  <a:srgbClr val="FF0000"/>
                </a:solidFill>
              </a:rPr>
              <a:t>ulusal bir kongreye dönüşmüştür.</a:t>
            </a:r>
          </a:p>
          <a:p>
            <a:pPr marL="533400" indent="-533400">
              <a:lnSpc>
                <a:spcPct val="80000"/>
              </a:lnSpc>
            </a:pPr>
            <a:r>
              <a:rPr lang="tr-TR" sz="2300" b="1" dirty="0">
                <a:solidFill>
                  <a:srgbClr val="D82331"/>
                </a:solidFill>
              </a:rPr>
              <a:t>Erzurum Kongresi kararlar, Misak-ı Milli kararlarının öncüsü olması açısından önemlidir.</a:t>
            </a:r>
            <a:endParaRPr lang="tr-TR" sz="2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p:cNvSpPr>
          <p:nvPr>
            <p:ph type="body" idx="4294967295"/>
          </p:nvPr>
        </p:nvSpPr>
        <p:spPr>
          <a:xfrm>
            <a:off x="793750" y="130629"/>
            <a:ext cx="10560050" cy="6328227"/>
          </a:xfrm>
        </p:spPr>
        <p:txBody>
          <a:bodyPr/>
          <a:lstStyle/>
          <a:p>
            <a:pPr algn="just">
              <a:lnSpc>
                <a:spcPct val="80000"/>
              </a:lnSpc>
            </a:pPr>
            <a:r>
              <a:rPr lang="tr-TR" dirty="0">
                <a:solidFill>
                  <a:schemeClr val="hlink"/>
                </a:solidFill>
              </a:rPr>
              <a:t>Erzurum Kongresi’nde </a:t>
            </a:r>
            <a:r>
              <a:rPr lang="tr-TR" b="1" dirty="0">
                <a:solidFill>
                  <a:srgbClr val="D82331"/>
                </a:solidFill>
              </a:rPr>
              <a:t>Manda</a:t>
            </a:r>
            <a:r>
              <a:rPr lang="tr-TR" dirty="0">
                <a:solidFill>
                  <a:schemeClr val="hlink"/>
                </a:solidFill>
              </a:rPr>
              <a:t> tartışmaları yaşandı.</a:t>
            </a:r>
            <a:r>
              <a:rPr lang="tr-TR" dirty="0"/>
              <a:t> Bekir Sami Bey ve Halide Edip Hanım kongrede geçici Amerikan Mandasının kabulünü istedi. </a:t>
            </a:r>
          </a:p>
          <a:p>
            <a:pPr algn="just">
              <a:lnSpc>
                <a:spcPct val="80000"/>
              </a:lnSpc>
            </a:pPr>
            <a:r>
              <a:rPr lang="tr-TR" sz="2400" dirty="0"/>
              <a:t>Erzurum Kongresi ABD başkanı Wilson’a da muhtıra adıyla uzun bir telgraf gönderdi. 12. Madde hatırlatılıyor, İzmir’in işgalinin kabul edilmeyeceği ve savaşılacağı bildiriliyordu.  </a:t>
            </a:r>
          </a:p>
          <a:p>
            <a:pPr algn="just">
              <a:lnSpc>
                <a:spcPct val="80000"/>
              </a:lnSpc>
            </a:pPr>
            <a:endParaRPr lang="tr-TR" sz="1050" dirty="0"/>
          </a:p>
          <a:p>
            <a:pPr algn="just">
              <a:lnSpc>
                <a:spcPct val="80000"/>
              </a:lnSpc>
            </a:pPr>
            <a:r>
              <a:rPr lang="tr-TR" sz="2400" dirty="0"/>
              <a:t>Mazhar Müfit Kansu’nun anılarına göre Mustafa Kemal Erzurum’daki son gününde şu notu yazdırdı: </a:t>
            </a:r>
          </a:p>
          <a:p>
            <a:pPr algn="just">
              <a:lnSpc>
                <a:spcPct val="80000"/>
              </a:lnSpc>
            </a:pPr>
            <a:r>
              <a:rPr lang="tr-TR" sz="2400" b="1" dirty="0">
                <a:solidFill>
                  <a:schemeClr val="hlink"/>
                </a:solidFill>
              </a:rPr>
              <a:t>“Hükümet şekli zamanı geldiğinde Cumhuriyet olacaktır. </a:t>
            </a:r>
          </a:p>
          <a:p>
            <a:pPr algn="just">
              <a:lnSpc>
                <a:spcPct val="80000"/>
              </a:lnSpc>
            </a:pPr>
            <a:r>
              <a:rPr lang="tr-TR" sz="2400" b="1" dirty="0">
                <a:solidFill>
                  <a:schemeClr val="hlink"/>
                </a:solidFill>
              </a:rPr>
              <a:t>Fes kalkacak, medeni bir millet gibi şapka giyilecek, </a:t>
            </a:r>
          </a:p>
          <a:p>
            <a:pPr algn="just">
              <a:lnSpc>
                <a:spcPct val="80000"/>
              </a:lnSpc>
            </a:pPr>
            <a:r>
              <a:rPr lang="tr-TR" sz="2400" b="1" dirty="0">
                <a:solidFill>
                  <a:schemeClr val="hlink"/>
                </a:solidFill>
              </a:rPr>
              <a:t>Latin harfleri kabul edilecektir.</a:t>
            </a:r>
          </a:p>
          <a:p>
            <a:pPr algn="just">
              <a:lnSpc>
                <a:spcPct val="80000"/>
              </a:lnSpc>
            </a:pPr>
            <a:r>
              <a:rPr lang="tr-TR" sz="2400" b="1" dirty="0">
                <a:solidFill>
                  <a:schemeClr val="hlink"/>
                </a:solidFill>
              </a:rPr>
              <a:t>Padişah hakkında gereken yapılacaktır.</a:t>
            </a:r>
          </a:p>
          <a:p>
            <a:pPr algn="just">
              <a:lnSpc>
                <a:spcPct val="80000"/>
              </a:lnSpc>
            </a:pPr>
            <a:r>
              <a:rPr lang="tr-TR" sz="2400" b="1" dirty="0">
                <a:solidFill>
                  <a:schemeClr val="hlink"/>
                </a:solidFill>
              </a:rPr>
              <a:t>Din ve devlet işleri birbirinden ayrılacaktır.”</a:t>
            </a:r>
          </a:p>
          <a:p>
            <a:pPr algn="just">
              <a:lnSpc>
                <a:spcPct val="80000"/>
              </a:lnSpc>
            </a:pPr>
            <a:endParaRPr lang="tr-TR" sz="1600" b="1" dirty="0">
              <a:solidFill>
                <a:schemeClr val="hlink"/>
              </a:solidFill>
            </a:endParaRPr>
          </a:p>
          <a:p>
            <a:pPr algn="just">
              <a:lnSpc>
                <a:spcPct val="80000"/>
              </a:lnSpc>
            </a:pPr>
            <a:r>
              <a:rPr lang="tr-TR" dirty="0">
                <a:solidFill>
                  <a:srgbClr val="D82331"/>
                </a:solidFill>
              </a:rPr>
              <a:t>29 Ağustos günü Heyet-i </a:t>
            </a:r>
            <a:r>
              <a:rPr lang="tr-TR" dirty="0" err="1">
                <a:solidFill>
                  <a:srgbClr val="D82331"/>
                </a:solidFill>
              </a:rPr>
              <a:t>Temsiliye</a:t>
            </a:r>
            <a:r>
              <a:rPr lang="tr-TR" dirty="0">
                <a:solidFill>
                  <a:srgbClr val="D82331"/>
                </a:solidFill>
              </a:rPr>
              <a:t> Reisi Mustafa Kemal, Rauf Bey ve arkadaşları Sivas’a gitmek üzere Erzurum’dan ayrıldılar.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3" descr="erzurum kong"/>
          <p:cNvPicPr>
            <a:picLocks noChangeAspect="1" noChangeArrowheads="1"/>
          </p:cNvPicPr>
          <p:nvPr/>
        </p:nvPicPr>
        <p:blipFill>
          <a:blip r:embed="rId2"/>
          <a:srcRect/>
          <a:stretch>
            <a:fillRect/>
          </a:stretch>
        </p:blipFill>
        <p:spPr bwMode="auto">
          <a:xfrm>
            <a:off x="412750" y="463550"/>
            <a:ext cx="11242675" cy="5626100"/>
          </a:xfrm>
          <a:prstGeom prst="rect">
            <a:avLst/>
          </a:prstGeom>
          <a:noFill/>
          <a:ln w="9525">
            <a:noFill/>
            <a:miter lim="800000"/>
            <a:headEnd/>
            <a:tailEnd/>
          </a:ln>
        </p:spPr>
      </p:pic>
      <p:sp>
        <p:nvSpPr>
          <p:cNvPr id="32770" name="Rectangle 5"/>
          <p:cNvSpPr>
            <a:spLocks noChangeArrowheads="1"/>
          </p:cNvSpPr>
          <p:nvPr/>
        </p:nvSpPr>
        <p:spPr bwMode="auto">
          <a:xfrm>
            <a:off x="350838" y="0"/>
            <a:ext cx="6257925" cy="476250"/>
          </a:xfrm>
          <a:prstGeom prst="rect">
            <a:avLst/>
          </a:prstGeom>
          <a:noFill/>
          <a:ln w="9525">
            <a:noFill/>
            <a:miter lim="800000"/>
            <a:headEnd/>
            <a:tailEnd/>
          </a:ln>
        </p:spPr>
        <p:txBody>
          <a:bodyPr wrap="none">
            <a:spAutoFit/>
          </a:bodyPr>
          <a:lstStyle/>
          <a:p>
            <a:pPr>
              <a:lnSpc>
                <a:spcPct val="90000"/>
              </a:lnSpc>
              <a:buFont typeface="Arial" charset="0"/>
              <a:buChar char="•"/>
            </a:pPr>
            <a:r>
              <a:rPr lang="tr-TR" sz="2800" b="1">
                <a:solidFill>
                  <a:srgbClr val="D82331"/>
                </a:solidFill>
              </a:rPr>
              <a:t>SİVAS KONGRESİ (4-11 Eylül 1919)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p:cNvSpPr>
          <p:nvPr>
            <p:ph type="body" idx="4294967295"/>
          </p:nvPr>
        </p:nvSpPr>
        <p:spPr>
          <a:xfrm>
            <a:off x="809625" y="519113"/>
            <a:ext cx="10544175" cy="5657850"/>
          </a:xfrm>
        </p:spPr>
        <p:txBody>
          <a:bodyPr/>
          <a:lstStyle/>
          <a:p>
            <a:endParaRPr lang="tr-TR" sz="2400" b="1" dirty="0"/>
          </a:p>
          <a:p>
            <a:r>
              <a:rPr lang="tr-TR" sz="2400" b="1" dirty="0"/>
              <a:t>İnkılap Dersleri</a:t>
            </a:r>
            <a:r>
              <a:rPr lang="tr-TR" sz="2400" dirty="0"/>
              <a:t>, (2018) Ed. Süleyman İnan, Cengiz Akseki, Kafka Kitap Kafe Yayınları, Denizli </a:t>
            </a:r>
          </a:p>
          <a:p>
            <a:endParaRPr lang="tr-TR" sz="2400" dirty="0"/>
          </a:p>
          <a:p>
            <a:r>
              <a:rPr lang="tr-TR" sz="2400" dirty="0"/>
              <a:t>Mustafa Kemal Atatürk, </a:t>
            </a:r>
            <a:r>
              <a:rPr lang="tr-TR" sz="2400" b="1" dirty="0"/>
              <a:t>Nutuk 1919-1927</a:t>
            </a:r>
            <a:r>
              <a:rPr lang="tr-TR" sz="2400" dirty="0"/>
              <a:t>, Atatürk Araştırma Merkezi Yayınları, Ankara, 1999.</a:t>
            </a:r>
          </a:p>
          <a:p>
            <a:r>
              <a:rPr lang="tr-TR" sz="2400" dirty="0"/>
              <a:t>Sina Akşin, </a:t>
            </a:r>
            <a:r>
              <a:rPr lang="tr-TR" sz="2400" b="1" dirty="0"/>
              <a:t>İstanbul Hükümetleri ve Milli Mücadele, Cilt. 1</a:t>
            </a:r>
            <a:r>
              <a:rPr lang="tr-TR" sz="2400" dirty="0"/>
              <a:t>, 2. Baskı, İş Bankası Kültür Yayınları, İstanbul, 2004.</a:t>
            </a:r>
          </a:p>
          <a:p>
            <a:r>
              <a:rPr lang="tr-TR" sz="2400" dirty="0"/>
              <a:t>Şerafettin Turan, </a:t>
            </a:r>
            <a:r>
              <a:rPr lang="tr-TR" sz="2400" b="1" dirty="0"/>
              <a:t>Türk Devrim Tarihi, 1. Kitap, İmparatorluğun Çöküşünden Ulusal Direnişe,</a:t>
            </a:r>
            <a:r>
              <a:rPr lang="tr-TR" sz="2400" dirty="0"/>
              <a:t> Bilgi Yayınevi, İstanbul, 1991.</a:t>
            </a:r>
          </a:p>
          <a:p>
            <a:pPr eaLnBrk="1" hangingPunct="1"/>
            <a:r>
              <a:rPr lang="tr-TR" sz="2400" dirty="0"/>
              <a:t>Sabahattin Selek, </a:t>
            </a:r>
            <a:r>
              <a:rPr lang="tr-TR" sz="2400" b="1" dirty="0"/>
              <a:t>Milli Mücadele, C. 1-2</a:t>
            </a:r>
            <a:r>
              <a:rPr lang="tr-TR" sz="2400" dirty="0"/>
              <a:t>, Örgün Yayınları, İstanbul, 1982.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txBox="1">
            <a:spLocks/>
          </p:cNvSpPr>
          <p:nvPr/>
        </p:nvSpPr>
        <p:spPr bwMode="auto">
          <a:xfrm>
            <a:off x="736600" y="361950"/>
            <a:ext cx="10577513" cy="6072188"/>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Amasya Genelgesi’nde Sivas’ta ulusal bir kongre toplanacağı kararı yer almıştı.</a:t>
            </a:r>
          </a:p>
          <a:p>
            <a:pPr marL="228600" indent="-228600" algn="just"/>
            <a:r>
              <a:rPr lang="tr-TR" sz="2400" dirty="0">
                <a:latin typeface="Calibri" pitchFamily="34" charset="0"/>
              </a:rPr>
              <a:t>Kongre için Haziran 1919’da başlayan çalışmaları engellemek isteyen İstanbul Hükümeti ve İtilaf Devletleri bazı tedbirler aldılar.</a:t>
            </a:r>
          </a:p>
          <a:p>
            <a:pPr marL="1143000" lvl="2" indent="-228600" algn="just">
              <a:lnSpc>
                <a:spcPct val="90000"/>
              </a:lnSpc>
              <a:spcBef>
                <a:spcPts val="1000"/>
              </a:spcBef>
              <a:buFont typeface="Arial" charset="0"/>
              <a:buChar char="•"/>
            </a:pPr>
            <a:r>
              <a:rPr lang="tr-TR" sz="2400" dirty="0">
                <a:latin typeface="Calibri" pitchFamily="34" charset="0"/>
              </a:rPr>
              <a:t>Fransız Binbaşı </a:t>
            </a:r>
            <a:r>
              <a:rPr lang="tr-TR" sz="2400" dirty="0" err="1">
                <a:latin typeface="Calibri" pitchFamily="34" charset="0"/>
              </a:rPr>
              <a:t>Brunott</a:t>
            </a:r>
            <a:r>
              <a:rPr lang="tr-TR" sz="2400" dirty="0">
                <a:latin typeface="Calibri" pitchFamily="34" charset="0"/>
              </a:rPr>
              <a:t>, Sivas Valisi Reşit Paşa’yı tehdit etti. Ancak Mustafa Kemal gelmeden önce Malatya’ya kaçtı.</a:t>
            </a:r>
          </a:p>
          <a:p>
            <a:pPr marL="1143000" lvl="2" indent="-228600" algn="just">
              <a:lnSpc>
                <a:spcPct val="90000"/>
              </a:lnSpc>
              <a:spcBef>
                <a:spcPts val="1000"/>
              </a:spcBef>
              <a:buFont typeface="Arial" charset="0"/>
              <a:buChar char="•"/>
            </a:pPr>
            <a:r>
              <a:rPr lang="tr-TR" sz="2400" dirty="0">
                <a:latin typeface="Calibri" pitchFamily="34" charset="0"/>
              </a:rPr>
              <a:t>Anadolu’da kongrelerin sıklaşması üzerine Damat Ferit Paşa Hükümeti, halkı etkilemek ve milli harekete verilen desteği kesmek için Anadolu’ya Tahkik Heyetlerini göndermişlerdir. Heyetler, halka Mustafa Kemal ve Kuvayı </a:t>
            </a:r>
            <a:r>
              <a:rPr lang="tr-TR" sz="2400" dirty="0" err="1">
                <a:latin typeface="Calibri" pitchFamily="34" charset="0"/>
              </a:rPr>
              <a:t>Milliyecilerin</a:t>
            </a:r>
            <a:r>
              <a:rPr lang="tr-TR" sz="2400" dirty="0">
                <a:latin typeface="Calibri" pitchFamily="34" charset="0"/>
              </a:rPr>
              <a:t> çeteci ve soyguncu oldukları telkinlerinde bulunmuşlardır</a:t>
            </a:r>
          </a:p>
          <a:p>
            <a:pPr marL="228600" indent="-228600" algn="just">
              <a:lnSpc>
                <a:spcPct val="90000"/>
              </a:lnSpc>
              <a:spcBef>
                <a:spcPts val="1000"/>
              </a:spcBef>
              <a:buFont typeface="Arial" charset="0"/>
              <a:buChar char="•"/>
            </a:pPr>
            <a:r>
              <a:rPr lang="tr-TR" sz="2400" dirty="0">
                <a:latin typeface="Calibri" pitchFamily="34" charset="0"/>
              </a:rPr>
              <a:t> Bu kapsamda Trabzon ve Erzurum’a gelen Ali Fevzi Paşa ve Ziya Beylerden oluşan heyetlerle Mustafa Kemal Paşa bizzat görüşmüştür. </a:t>
            </a:r>
          </a:p>
          <a:p>
            <a:pPr marL="228600" indent="-228600" algn="just">
              <a:lnSpc>
                <a:spcPct val="90000"/>
              </a:lnSpc>
              <a:spcBef>
                <a:spcPts val="1000"/>
              </a:spcBef>
              <a:buFont typeface="Arial" charset="0"/>
              <a:buChar char="•"/>
            </a:pPr>
            <a:r>
              <a:rPr lang="tr-TR" sz="2400" dirty="0">
                <a:latin typeface="Calibri" pitchFamily="34" charset="0"/>
              </a:rPr>
              <a:t>Mustafa Kemal Paşa, Milli hareketin isyancı bir hareket olmadığını ve milletin bağımsızlığını hedeflediğini anlatmıştır. Ziya Bey, İstanbul’a gönderdiği raporunda «</a:t>
            </a:r>
            <a:r>
              <a:rPr lang="tr-TR" sz="2400" dirty="0">
                <a:solidFill>
                  <a:srgbClr val="FF0000"/>
                </a:solidFill>
                <a:latin typeface="Calibri" pitchFamily="34" charset="0"/>
              </a:rPr>
              <a:t>isyan söylentilerinin asılsız olduğunu</a:t>
            </a:r>
            <a:r>
              <a:rPr lang="tr-TR" sz="2400" dirty="0">
                <a:latin typeface="Calibri" pitchFamily="34" charset="0"/>
              </a:rPr>
              <a:t>» bildirmiştir.</a:t>
            </a:r>
          </a:p>
          <a:p>
            <a:pPr marL="228600" indent="-228600" algn="just">
              <a:lnSpc>
                <a:spcPct val="90000"/>
              </a:lnSpc>
              <a:spcBef>
                <a:spcPts val="1000"/>
              </a:spcBef>
              <a:buFont typeface="Arial" charset="0"/>
              <a:buChar char="•"/>
            </a:pPr>
            <a:endParaRPr lang="tr-TR" sz="2400" dirty="0">
              <a:latin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p:cNvSpPr>
          <p:nvPr>
            <p:ph type="body" idx="4294967295"/>
          </p:nvPr>
        </p:nvSpPr>
        <p:spPr>
          <a:xfrm>
            <a:off x="809625" y="301625"/>
            <a:ext cx="10544175" cy="5875338"/>
          </a:xfrm>
        </p:spPr>
        <p:txBody>
          <a:bodyPr/>
          <a:lstStyle/>
          <a:p>
            <a:pPr algn="just"/>
            <a:r>
              <a:rPr lang="tr-TR" dirty="0"/>
              <a:t>Sivas Kongresi’ni engellemek isteyen Damat Ferit Paşa, </a:t>
            </a:r>
            <a:r>
              <a:rPr lang="tr-TR" dirty="0">
                <a:solidFill>
                  <a:srgbClr val="FF0000"/>
                </a:solidFill>
              </a:rPr>
              <a:t>Elazığ Valisi Ali Galip Bey </a:t>
            </a:r>
            <a:r>
              <a:rPr lang="tr-TR" dirty="0"/>
              <a:t>ve </a:t>
            </a:r>
            <a:r>
              <a:rPr lang="tr-TR" dirty="0">
                <a:solidFill>
                  <a:srgbClr val="FF0000"/>
                </a:solidFill>
              </a:rPr>
              <a:t>Ankara Valisi Muhittin Paşa’ya </a:t>
            </a:r>
            <a:r>
              <a:rPr lang="tr-TR" dirty="0"/>
              <a:t>verdiği talimatla kongrenin basılmasını ve Mustafa Kemal’le Temsil Heyeti üyelerinin tutuklanmalarını istemiştir. İngiliz Binbaşı Noel, Malatya Mutasarrıfı Halil Bey ve Bedirhan aşiretinden bazı kişiler de işin içindeydi. 200 kişilik bir birlik hazırlanmıştı. </a:t>
            </a:r>
          </a:p>
          <a:p>
            <a:pPr algn="just"/>
            <a:r>
              <a:rPr lang="tr-TR" dirty="0"/>
              <a:t>Ancak bunu önlemek için XV. Alay yola çıkarılmış ve tehditler son anda önlenmiştir. </a:t>
            </a:r>
          </a:p>
          <a:p>
            <a:pPr algn="just"/>
            <a:endParaRPr lang="tr-T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txBox="1">
            <a:spLocks/>
          </p:cNvSpPr>
          <p:nvPr/>
        </p:nvSpPr>
        <p:spPr bwMode="auto">
          <a:xfrm>
            <a:off x="411162" y="382588"/>
            <a:ext cx="11171237" cy="6211887"/>
          </a:xfrm>
          <a:prstGeom prst="rect">
            <a:avLst/>
          </a:prstGeom>
          <a:noFill/>
          <a:ln w="9525">
            <a:noFill/>
            <a:miter lim="800000"/>
            <a:headEnd/>
            <a:tailEnd/>
          </a:ln>
        </p:spPr>
        <p:txBody>
          <a:bodyPr/>
          <a:lstStyle/>
          <a:p>
            <a:pPr marL="228600" lvl="0" indent="-228600" algn="just" eaLnBrk="0" hangingPunct="0">
              <a:lnSpc>
                <a:spcPct val="90000"/>
              </a:lnSpc>
              <a:spcBef>
                <a:spcPts val="1000"/>
              </a:spcBef>
              <a:buFont typeface="Arial" charset="0"/>
              <a:buChar char="•"/>
            </a:pPr>
            <a:r>
              <a:rPr lang="tr-TR" sz="2800" dirty="0">
                <a:solidFill>
                  <a:srgbClr val="D82331"/>
                </a:solidFill>
                <a:latin typeface="Calibri"/>
                <a:cs typeface="+mn-cs"/>
              </a:rPr>
              <a:t>2 Eylül 1919’da Mustafa Kemal Paşa ve Temsil Heyeti üyeleri Sivas’a ulaşmıştır.</a:t>
            </a:r>
          </a:p>
          <a:p>
            <a:pPr marL="228600" indent="-228600" algn="just">
              <a:lnSpc>
                <a:spcPct val="90000"/>
              </a:lnSpc>
              <a:spcBef>
                <a:spcPts val="1000"/>
              </a:spcBef>
              <a:buFont typeface="Arial" charset="0"/>
              <a:buChar char="•"/>
            </a:pPr>
            <a:endParaRPr lang="tr-TR" sz="2600" dirty="0">
              <a:solidFill>
                <a:srgbClr val="D82331"/>
              </a:solidFill>
              <a:latin typeface="Calibri" pitchFamily="34" charset="0"/>
            </a:endParaRPr>
          </a:p>
          <a:p>
            <a:pPr marL="228600" indent="-228600" algn="just">
              <a:lnSpc>
                <a:spcPct val="90000"/>
              </a:lnSpc>
              <a:spcBef>
                <a:spcPts val="1000"/>
              </a:spcBef>
              <a:buFont typeface="Arial" charset="0"/>
              <a:buChar char="•"/>
            </a:pPr>
            <a:r>
              <a:rPr lang="tr-TR" sz="2600" dirty="0">
                <a:solidFill>
                  <a:srgbClr val="D82331"/>
                </a:solidFill>
                <a:latin typeface="Calibri" pitchFamily="34" charset="0"/>
              </a:rPr>
              <a:t>4 Eylül 1919</a:t>
            </a:r>
            <a:r>
              <a:rPr lang="tr-TR" sz="2600" dirty="0">
                <a:latin typeface="Calibri" pitchFamily="34" charset="0"/>
              </a:rPr>
              <a:t> tarihinde Sivas Lisesi binasında </a:t>
            </a:r>
            <a:r>
              <a:rPr lang="tr-TR" sz="2600" dirty="0">
                <a:solidFill>
                  <a:srgbClr val="FF0000"/>
                </a:solidFill>
                <a:latin typeface="Calibri" pitchFamily="34" charset="0"/>
              </a:rPr>
              <a:t>38 delegenin </a:t>
            </a:r>
            <a:r>
              <a:rPr lang="tr-TR" sz="2600" dirty="0">
                <a:latin typeface="Calibri" pitchFamily="34" charset="0"/>
              </a:rPr>
              <a:t>katılımı ile kongre açıldı. (Aslında kongreye her sancaktan 3 kişi, toplam 183 kişinin katılması gerekiyordu.)</a:t>
            </a:r>
          </a:p>
          <a:p>
            <a:pPr marL="228600" indent="-228600" algn="just">
              <a:lnSpc>
                <a:spcPct val="90000"/>
              </a:lnSpc>
              <a:spcBef>
                <a:spcPts val="1000"/>
              </a:spcBef>
              <a:buFont typeface="Arial" charset="0"/>
              <a:buChar char="•"/>
            </a:pPr>
            <a:r>
              <a:rPr lang="tr-TR" sz="2600" dirty="0">
                <a:latin typeface="Calibri" pitchFamily="34" charset="0"/>
              </a:rPr>
              <a:t>Mustafa Kemal Kongrenin ilk günü 35 oyla Reis seçildi. Padişaha Damat Ferit hükümetini eleştiren ve Meclisin açılmasını isteyen bir telgraf çekildi.</a:t>
            </a:r>
          </a:p>
          <a:p>
            <a:pPr marL="228600" indent="-228600" algn="just">
              <a:lnSpc>
                <a:spcPct val="90000"/>
              </a:lnSpc>
              <a:spcBef>
                <a:spcPts val="1000"/>
              </a:spcBef>
              <a:buFont typeface="Arial" charset="0"/>
              <a:buChar char="•"/>
            </a:pPr>
            <a:r>
              <a:rPr lang="tr-TR" sz="2600" dirty="0">
                <a:latin typeface="Calibri" pitchFamily="34" charset="0"/>
              </a:rPr>
              <a:t>Kongre üyeleri siyasi parti gözetmeyeceklerine ve ittihatçılık gütmeyeceklerine ilişkin yemin ettiler.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Content Placeholder 2"/>
          <p:cNvSpPr txBox="1">
            <a:spLocks/>
          </p:cNvSpPr>
          <p:nvPr/>
        </p:nvSpPr>
        <p:spPr bwMode="auto">
          <a:xfrm>
            <a:off x="482600" y="382588"/>
            <a:ext cx="8564563" cy="64754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Sivas Kongresi’ne İstanbul’da kurulmuş olan </a:t>
            </a:r>
            <a:r>
              <a:rPr lang="tr-TR" sz="2600" b="1" dirty="0">
                <a:solidFill>
                  <a:srgbClr val="FF0000"/>
                </a:solidFill>
                <a:latin typeface="Calibri" pitchFamily="34" charset="0"/>
              </a:rPr>
              <a:t>«Wilson Prensipleri </a:t>
            </a:r>
            <a:r>
              <a:rPr lang="tr-TR" sz="2600" b="1" dirty="0" err="1">
                <a:solidFill>
                  <a:srgbClr val="FF0000"/>
                </a:solidFill>
                <a:latin typeface="Calibri" pitchFamily="34" charset="0"/>
              </a:rPr>
              <a:t>Cemiyeti»nin</a:t>
            </a:r>
            <a:r>
              <a:rPr lang="tr-TR" sz="2600" b="1" dirty="0">
                <a:solidFill>
                  <a:srgbClr val="FF0000"/>
                </a:solidFill>
                <a:latin typeface="Calibri" pitchFamily="34" charset="0"/>
              </a:rPr>
              <a:t> </a:t>
            </a:r>
            <a:r>
              <a:rPr lang="tr-TR" sz="2600" dirty="0">
                <a:latin typeface="Calibri" pitchFamily="34" charset="0"/>
              </a:rPr>
              <a:t>önemli isimlerinden Kara Vasıf ve İsmail Hami Bey, İsmail Fazıl Paşa gibi isimler de katılmışlar ve </a:t>
            </a:r>
            <a:r>
              <a:rPr lang="tr-TR" sz="2600" dirty="0" err="1">
                <a:latin typeface="Calibri" pitchFamily="34" charset="0"/>
              </a:rPr>
              <a:t>Manda’yı</a:t>
            </a:r>
            <a:r>
              <a:rPr lang="tr-TR" sz="2600" dirty="0">
                <a:latin typeface="Calibri" pitchFamily="34" charset="0"/>
              </a:rPr>
              <a:t> savundular.</a:t>
            </a:r>
          </a:p>
          <a:p>
            <a:pPr marL="228600" indent="-228600" algn="just">
              <a:lnSpc>
                <a:spcPct val="90000"/>
              </a:lnSpc>
              <a:spcBef>
                <a:spcPts val="1000"/>
              </a:spcBef>
              <a:buFont typeface="Arial" charset="0"/>
              <a:buChar char="•"/>
            </a:pPr>
            <a:r>
              <a:rPr lang="tr-TR" sz="2600" dirty="0">
                <a:latin typeface="Calibri" pitchFamily="34" charset="0"/>
              </a:rPr>
              <a:t>Ayrıca kongre öncesinde cemiyetin önemli isimlerinden </a:t>
            </a:r>
            <a:r>
              <a:rPr lang="tr-TR" sz="2600" b="1" dirty="0">
                <a:solidFill>
                  <a:srgbClr val="FF0000"/>
                </a:solidFill>
                <a:latin typeface="Calibri" pitchFamily="34" charset="0"/>
              </a:rPr>
              <a:t>Halide Edip Hanım Bekir Sami Bey de</a:t>
            </a:r>
            <a:r>
              <a:rPr lang="tr-TR" sz="2600" dirty="0">
                <a:latin typeface="Calibri" pitchFamily="34" charset="0"/>
              </a:rPr>
              <a:t> Mustafa Kemal Paşa’ya gönderdiği mektuplarda Amerikan mandasının kabul edilmesini tavsiye etmişlerdir..  </a:t>
            </a:r>
          </a:p>
          <a:p>
            <a:pPr marL="228600" indent="-228600" algn="just">
              <a:lnSpc>
                <a:spcPct val="90000"/>
              </a:lnSpc>
              <a:spcBef>
                <a:spcPts val="1000"/>
              </a:spcBef>
              <a:buFont typeface="Arial" charset="0"/>
              <a:buChar char="•"/>
            </a:pPr>
            <a:r>
              <a:rPr lang="tr-TR" sz="2600" dirty="0">
                <a:latin typeface="Calibri" pitchFamily="34" charset="0"/>
              </a:rPr>
              <a:t>Kara Vasıf, Chicago Daily News muhabiri </a:t>
            </a:r>
            <a:r>
              <a:rPr lang="tr-TR" sz="2600" dirty="0">
                <a:solidFill>
                  <a:srgbClr val="FF0000"/>
                </a:solidFill>
                <a:latin typeface="Calibri" pitchFamily="34" charset="0"/>
              </a:rPr>
              <a:t>Louis Edgar </a:t>
            </a:r>
            <a:r>
              <a:rPr lang="tr-TR" sz="2600" dirty="0" err="1">
                <a:solidFill>
                  <a:srgbClr val="FF0000"/>
                </a:solidFill>
                <a:latin typeface="Calibri" pitchFamily="34" charset="0"/>
              </a:rPr>
              <a:t>Browne’u</a:t>
            </a:r>
            <a:r>
              <a:rPr lang="tr-TR" sz="2600" dirty="0">
                <a:solidFill>
                  <a:srgbClr val="FF0000"/>
                </a:solidFill>
                <a:latin typeface="Calibri" pitchFamily="34" charset="0"/>
              </a:rPr>
              <a:t> </a:t>
            </a:r>
            <a:r>
              <a:rPr lang="tr-TR" sz="2600" dirty="0">
                <a:latin typeface="Calibri" pitchFamily="34" charset="0"/>
              </a:rPr>
              <a:t>beraberinde getirmiştir.</a:t>
            </a:r>
          </a:p>
          <a:p>
            <a:pPr marL="228600" indent="-228600" algn="just">
              <a:lnSpc>
                <a:spcPct val="90000"/>
              </a:lnSpc>
              <a:spcBef>
                <a:spcPts val="1000"/>
              </a:spcBef>
              <a:buFont typeface="Arial" charset="0"/>
              <a:buChar char="•"/>
            </a:pPr>
            <a:r>
              <a:rPr lang="tr-TR" sz="2600" dirty="0">
                <a:latin typeface="Calibri" pitchFamily="34" charset="0"/>
              </a:rPr>
              <a:t>Anadolu hareketinin kazandığı dinamiği İstanbul’dan göremiyorlardı.</a:t>
            </a:r>
          </a:p>
          <a:p>
            <a:pPr marL="228600" indent="-228600" algn="just">
              <a:lnSpc>
                <a:spcPct val="90000"/>
              </a:lnSpc>
              <a:spcBef>
                <a:spcPts val="1000"/>
              </a:spcBef>
              <a:buFont typeface="Arial" charset="0"/>
              <a:buChar char="•"/>
            </a:pPr>
            <a:r>
              <a:rPr lang="tr-TR" sz="2600" dirty="0">
                <a:latin typeface="Calibri" pitchFamily="34" charset="0"/>
              </a:rPr>
              <a:t>Kongrede manda lehine bir eğilim vardı.</a:t>
            </a:r>
          </a:p>
          <a:p>
            <a:pPr marL="228600" indent="-228600" algn="just">
              <a:lnSpc>
                <a:spcPct val="90000"/>
              </a:lnSpc>
              <a:spcBef>
                <a:spcPts val="1000"/>
              </a:spcBef>
              <a:buFont typeface="Arial" charset="0"/>
              <a:buChar char="•"/>
            </a:pPr>
            <a:r>
              <a:rPr lang="tr-TR" sz="2600" dirty="0">
                <a:latin typeface="Calibri" pitchFamily="34" charset="0"/>
              </a:rPr>
              <a:t>Mustafa Kemal kürsüye çıkarak </a:t>
            </a:r>
            <a:r>
              <a:rPr lang="tr-TR" sz="2600" dirty="0" err="1">
                <a:latin typeface="Calibri" pitchFamily="34" charset="0"/>
              </a:rPr>
              <a:t>Browne</a:t>
            </a:r>
            <a:r>
              <a:rPr lang="tr-TR" sz="2600" dirty="0">
                <a:latin typeface="Calibri" pitchFamily="34" charset="0"/>
              </a:rPr>
              <a:t> ile görüştüğünü ve ABD’nin Türkiye’yi mandası olarak istemeyecektir dediğini anlattı. </a:t>
            </a:r>
          </a:p>
          <a:p>
            <a:pPr marL="228600" indent="-228600" algn="just">
              <a:lnSpc>
                <a:spcPct val="90000"/>
              </a:lnSpc>
              <a:spcBef>
                <a:spcPts val="1000"/>
              </a:spcBef>
              <a:buFont typeface="Arial" charset="0"/>
              <a:buChar char="•"/>
            </a:pPr>
            <a:endParaRPr lang="tr-TR" sz="2600" dirty="0">
              <a:latin typeface="Calibri" pitchFamily="34" charset="0"/>
            </a:endParaRPr>
          </a:p>
        </p:txBody>
      </p:sp>
      <p:pic>
        <p:nvPicPr>
          <p:cNvPr id="36866" name="Picture 2" descr="kara vasıf ile ilgili görsel sonucu"/>
          <p:cNvPicPr>
            <a:picLocks noChangeAspect="1" noChangeArrowheads="1"/>
          </p:cNvPicPr>
          <p:nvPr/>
        </p:nvPicPr>
        <p:blipFill>
          <a:blip r:embed="rId2"/>
          <a:srcRect/>
          <a:stretch>
            <a:fillRect/>
          </a:stretch>
        </p:blipFill>
        <p:spPr bwMode="auto">
          <a:xfrm>
            <a:off x="9282113" y="493485"/>
            <a:ext cx="2246312" cy="2641827"/>
          </a:xfrm>
          <a:prstGeom prst="rect">
            <a:avLst/>
          </a:prstGeom>
          <a:noFill/>
          <a:ln w="9525">
            <a:noFill/>
            <a:miter lim="800000"/>
            <a:headEnd/>
            <a:tailEnd/>
          </a:ln>
        </p:spPr>
      </p:pic>
      <p:pic>
        <p:nvPicPr>
          <p:cNvPr id="36867" name="Picture 8" descr="halide edip ile ilgili görsel sonucu"/>
          <p:cNvPicPr>
            <a:picLocks noChangeAspect="1" noChangeArrowheads="1"/>
          </p:cNvPicPr>
          <p:nvPr/>
        </p:nvPicPr>
        <p:blipFill>
          <a:blip r:embed="rId3"/>
          <a:srcRect/>
          <a:stretch>
            <a:fillRect/>
          </a:stretch>
        </p:blipFill>
        <p:spPr bwMode="auto">
          <a:xfrm>
            <a:off x="9282113" y="3381829"/>
            <a:ext cx="2239962" cy="2818946"/>
          </a:xfrm>
          <a:prstGeom prst="rect">
            <a:avLst/>
          </a:prstGeom>
          <a:noFill/>
          <a:ln w="9525">
            <a:noFill/>
            <a:miter lim="800000"/>
            <a:headEnd/>
            <a:tailEnd/>
          </a:ln>
        </p:spPr>
      </p:pic>
      <p:sp>
        <p:nvSpPr>
          <p:cNvPr id="2" name="Metin kutusu 1"/>
          <p:cNvSpPr txBox="1"/>
          <p:nvPr/>
        </p:nvSpPr>
        <p:spPr>
          <a:xfrm>
            <a:off x="9657349" y="2765754"/>
            <a:ext cx="1635641"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Kara Vasıf Bey</a:t>
            </a:r>
          </a:p>
        </p:txBody>
      </p:sp>
      <p:sp>
        <p:nvSpPr>
          <p:cNvPr id="3" name="Metin kutusu 2"/>
          <p:cNvSpPr txBox="1"/>
          <p:nvPr/>
        </p:nvSpPr>
        <p:spPr>
          <a:xfrm>
            <a:off x="9905558" y="5831433"/>
            <a:ext cx="1357488"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Halide Edip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p:cNvSpPr>
            <a:spLocks noGrp="1"/>
          </p:cNvSpPr>
          <p:nvPr>
            <p:ph type="body" idx="4294967295"/>
          </p:nvPr>
        </p:nvSpPr>
        <p:spPr>
          <a:xfrm>
            <a:off x="682171" y="374650"/>
            <a:ext cx="10671629" cy="5802313"/>
          </a:xfrm>
        </p:spPr>
        <p:txBody>
          <a:bodyPr/>
          <a:lstStyle/>
          <a:p>
            <a:pPr algn="just"/>
            <a:r>
              <a:rPr lang="tr-TR" dirty="0"/>
              <a:t>Erzurum delegesi Hoca Raif Efendi Manda aleyhine konuştu. Ancak Albay Refet Bey’in mandayı savunan konuşması çok etkiliydi. Tartışmalar uzadı. Bursa delegesi Ahmet Nuri Bey “ya ölürüz ya istiklali tam sahibi oluruz” dedi. </a:t>
            </a:r>
          </a:p>
          <a:p>
            <a:pPr algn="just"/>
            <a:r>
              <a:rPr lang="tr-TR" dirty="0"/>
              <a:t>Ertesi gün </a:t>
            </a:r>
            <a:r>
              <a:rPr lang="tr-TR" dirty="0">
                <a:solidFill>
                  <a:srgbClr val="FF0000"/>
                </a:solidFill>
              </a:rPr>
              <a:t>kongreye katılan ve mandacılık düşüncesini savunanları susturmak için </a:t>
            </a:r>
            <a:r>
              <a:rPr lang="tr-TR" dirty="0"/>
              <a:t>ABD senatosuna bir mektup yazılmasına karar verildi. Bu mektup yazılarak gönderildi. Mektupta ABD’den bir heyet göndererek Türkiye’de inceleme yapması talep ediliyordu. Ancak </a:t>
            </a:r>
            <a:r>
              <a:rPr lang="tr-TR" dirty="0">
                <a:solidFill>
                  <a:srgbClr val="FF0000"/>
                </a:solidFill>
              </a:rPr>
              <a:t>mektupta </a:t>
            </a:r>
            <a:r>
              <a:rPr lang="tr-TR" dirty="0" err="1">
                <a:solidFill>
                  <a:srgbClr val="FF0000"/>
                </a:solidFill>
              </a:rPr>
              <a:t>Manda’dan</a:t>
            </a:r>
            <a:r>
              <a:rPr lang="tr-TR" dirty="0">
                <a:solidFill>
                  <a:srgbClr val="FF0000"/>
                </a:solidFill>
              </a:rPr>
              <a:t> ve yardımdan hiç söz edilmemekteydi</a:t>
            </a:r>
            <a:r>
              <a:rPr lang="tr-TR" dirty="0"/>
              <a:t>. Böylece Sivas Kongresi’nde manda sorunu aşılmış oldu.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p:cNvSpPr>
          <p:nvPr>
            <p:ph type="body" idx="4294967295"/>
          </p:nvPr>
        </p:nvSpPr>
        <p:spPr>
          <a:xfrm>
            <a:off x="5588000" y="0"/>
            <a:ext cx="6226629" cy="6858000"/>
          </a:xfrm>
        </p:spPr>
        <p:txBody>
          <a:bodyPr/>
          <a:lstStyle/>
          <a:p>
            <a:r>
              <a:rPr lang="tr-TR" sz="2400" dirty="0"/>
              <a:t>Amerika Birleşik Devletleri Senato Reisine;</a:t>
            </a:r>
          </a:p>
          <a:p>
            <a:endParaRPr lang="tr-TR" sz="1050" dirty="0"/>
          </a:p>
          <a:p>
            <a:r>
              <a:rPr lang="tr-TR" sz="1600" dirty="0"/>
              <a:t>	</a:t>
            </a:r>
            <a:r>
              <a:rPr lang="tr-TR" sz="1800" dirty="0"/>
              <a:t>Rumeli ve Anadolu’nun bütün Müslüman nüfusunu temsil eden ve Osmanlı İmparatorluğu’nun her vilayet ve müstakil sancağının temsilcilerinden oluşan Sivas Millî Kongresi, imparatorluk nüfusunun ekseriyetinin isteklerini tahakkuk ettirmek ve aynı zamanda bütün azınlık menfaatlerini korumak ve herkesin hayat, hürriyet , adalet ve mülkiyet dokunulmazlığı haklarını garanti etmek maksadıyla 4 Eylül 1919 tarihinde toplandı.</a:t>
            </a:r>
          </a:p>
          <a:p>
            <a:r>
              <a:rPr lang="tr-TR" sz="1800" dirty="0"/>
              <a:t>                Sivas Millî Kongresi, 9 Eylül 1919 tarihinde oybirliği ile, Osmanlı İmparatorluğu nüfusunun ekseriyetinin isteklerini taslak halinde belirten ve Sivas Kongresinin, onun dağılmadan evvel üyeleri arasından seçeceği Temsil Heyetinin ve imparatorluk  sınırlarının dahilindeki bütün yardımcı teşkilatların istikbaldeki faaliyetlerini yöneltecek olan prensipleri içeren bir karara vardı.</a:t>
            </a:r>
          </a:p>
          <a:p>
            <a:r>
              <a:rPr lang="tr-TR" sz="1800" dirty="0"/>
              <a:t>                Bu karara uygun olarak, Sivas Millî Kongresi bugün, oybirliği ile Amerika Birleşik Devletleri Senatosundan, Osmanlı İmparatorluğu topraklarının ve halkının keyfî idaresine bir barış anlaşmasıyla müsaade etmeden evvel, tarafsız bir devlet nazarıyla, Osmanlı İmparatorluğu’ndaki durumları, oldukları gibi tetkik etmek maksadıyla üyelerinden oluşan bir Komiteyi, Osmanlı İmparatorluğu’nun bütün topraklarını ziyaret etmek üzere göndermesini diler.</a:t>
            </a:r>
          </a:p>
          <a:p>
            <a:endParaRPr lang="tr-TR" sz="1600" dirty="0"/>
          </a:p>
        </p:txBody>
      </p:sp>
      <p:pic>
        <p:nvPicPr>
          <p:cNvPr id="38914" name="Picture 4" descr="sivas kongresi mektup"/>
          <p:cNvPicPr>
            <a:picLocks noChangeAspect="1" noChangeArrowheads="1"/>
          </p:cNvPicPr>
          <p:nvPr/>
        </p:nvPicPr>
        <p:blipFill>
          <a:blip r:embed="rId2"/>
          <a:srcRect/>
          <a:stretch>
            <a:fillRect/>
          </a:stretch>
        </p:blipFill>
        <p:spPr bwMode="auto">
          <a:xfrm>
            <a:off x="0" y="0"/>
            <a:ext cx="5109029" cy="6685331"/>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Content Placeholder 2"/>
          <p:cNvSpPr txBox="1">
            <a:spLocks/>
          </p:cNvSpPr>
          <p:nvPr/>
        </p:nvSpPr>
        <p:spPr bwMode="auto">
          <a:xfrm>
            <a:off x="358775" y="153988"/>
            <a:ext cx="7585075" cy="67040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Sivas Kongresi sonucunda Erzurum Kongresi’nde alınan kararlar ulusal bir nitelik kazanmıştır. </a:t>
            </a:r>
          </a:p>
          <a:p>
            <a:pPr marL="228600" indent="-228600" algn="just">
              <a:lnSpc>
                <a:spcPct val="90000"/>
              </a:lnSpc>
              <a:spcBef>
                <a:spcPts val="1000"/>
              </a:spcBef>
              <a:buFont typeface="Arial" charset="0"/>
              <a:buChar char="•"/>
            </a:pPr>
            <a:r>
              <a:rPr lang="tr-TR" sz="2400" dirty="0">
                <a:latin typeface="Calibri" pitchFamily="34" charset="0"/>
              </a:rPr>
              <a:t>Ancak Sivas Kongresi Erzurum kongresine göre daha diplomatik fakat daha radikaldir. İstanbul hükümetine karşı çok daha serttir. </a:t>
            </a:r>
          </a:p>
          <a:p>
            <a:pPr marL="228600" indent="-228600" algn="just">
              <a:lnSpc>
                <a:spcPct val="90000"/>
              </a:lnSpc>
              <a:spcBef>
                <a:spcPts val="1000"/>
              </a:spcBef>
              <a:buFont typeface="Arial" charset="0"/>
              <a:buChar char="•"/>
            </a:pPr>
            <a:r>
              <a:rPr lang="tr-TR" sz="2400" dirty="0">
                <a:latin typeface="Calibri" pitchFamily="34" charset="0"/>
              </a:rPr>
              <a:t>Temsil Heyeti’nin üye sayısı 9’dan 15’e görev ve yetkileri ise bütün vatanı kapsayacak hale getirilmiştir. Başkanlığına Mustafa Kemal Paşa seçilir. </a:t>
            </a:r>
            <a:r>
              <a:rPr lang="tr-TR" sz="2400" dirty="0">
                <a:solidFill>
                  <a:srgbClr val="D82331"/>
                </a:solidFill>
                <a:latin typeface="Calibri" pitchFamily="34" charset="0"/>
              </a:rPr>
              <a:t>6 yeni üye:</a:t>
            </a:r>
            <a:r>
              <a:rPr lang="tr-TR" sz="2400" dirty="0">
                <a:solidFill>
                  <a:schemeClr val="hlink"/>
                </a:solidFill>
                <a:latin typeface="Calibri" pitchFamily="34" charset="0"/>
              </a:rPr>
              <a:t> Albay Kara Vasıf, Hüsrev Sami Hakkı Behiç Bey, Ömer Mümtaz, Mazhar Müfit </a:t>
            </a:r>
            <a:r>
              <a:rPr lang="tr-TR" sz="2400" dirty="0" err="1">
                <a:solidFill>
                  <a:schemeClr val="hlink"/>
                </a:solidFill>
                <a:latin typeface="Calibri" pitchFamily="34" charset="0"/>
              </a:rPr>
              <a:t>Ratıpzade</a:t>
            </a:r>
            <a:r>
              <a:rPr lang="tr-TR" sz="2400" dirty="0">
                <a:solidFill>
                  <a:schemeClr val="hlink"/>
                </a:solidFill>
                <a:latin typeface="Calibri" pitchFamily="34" charset="0"/>
              </a:rPr>
              <a:t> Mustafa, Bekir Sami </a:t>
            </a:r>
            <a:r>
              <a:rPr lang="tr-TR" sz="2400" dirty="0" err="1">
                <a:solidFill>
                  <a:schemeClr val="hlink"/>
                </a:solidFill>
                <a:latin typeface="Calibri" pitchFamily="34" charset="0"/>
              </a:rPr>
              <a:t>Kunduh</a:t>
            </a:r>
            <a:endParaRPr lang="tr-TR" sz="2400" dirty="0">
              <a:solidFill>
                <a:schemeClr val="hlink"/>
              </a:solidFill>
              <a:latin typeface="Calibri" pitchFamily="34" charset="0"/>
            </a:endParaRPr>
          </a:p>
          <a:p>
            <a:pPr marL="228600" indent="-228600" algn="just">
              <a:lnSpc>
                <a:spcPct val="90000"/>
              </a:lnSpc>
              <a:spcBef>
                <a:spcPts val="1000"/>
              </a:spcBef>
              <a:buFont typeface="Arial" charset="0"/>
              <a:buChar char="•"/>
            </a:pPr>
            <a:endParaRPr lang="tr-TR" sz="24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Bütün cemiyetler </a:t>
            </a:r>
            <a:r>
              <a:rPr lang="tr-TR" sz="2400" b="1" dirty="0">
                <a:solidFill>
                  <a:srgbClr val="FF0000"/>
                </a:solidFill>
                <a:latin typeface="Calibri" pitchFamily="34" charset="0"/>
              </a:rPr>
              <a:t>Anadolu ve Rumeli Müdafaa-i Hukuk Cemiyeti</a:t>
            </a:r>
            <a:r>
              <a:rPr lang="tr-TR" sz="2400" dirty="0">
                <a:latin typeface="Calibri" pitchFamily="34" charset="0"/>
              </a:rPr>
              <a:t> (ARMHC) adı altında birleştirilmiştir. Bölgesellik son bulmuş böylece ulusal çapta bir örgütlenme sağlanmıştır.</a:t>
            </a:r>
          </a:p>
        </p:txBody>
      </p:sp>
      <p:pic>
        <p:nvPicPr>
          <p:cNvPr id="39938" name="Picture 2" descr="sivas kongresi ile ilgili görsel sonucu"/>
          <p:cNvPicPr>
            <a:picLocks noChangeAspect="1" noChangeArrowheads="1"/>
          </p:cNvPicPr>
          <p:nvPr/>
        </p:nvPicPr>
        <p:blipFill>
          <a:blip r:embed="rId2"/>
          <a:srcRect/>
          <a:stretch>
            <a:fillRect/>
          </a:stretch>
        </p:blipFill>
        <p:spPr bwMode="auto">
          <a:xfrm>
            <a:off x="8256588" y="153988"/>
            <a:ext cx="3576637" cy="58324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Content Placeholder 2"/>
          <p:cNvSpPr txBox="1">
            <a:spLocks/>
          </p:cNvSpPr>
          <p:nvPr/>
        </p:nvSpPr>
        <p:spPr bwMode="auto">
          <a:xfrm>
            <a:off x="438150" y="153988"/>
            <a:ext cx="5341938" cy="64214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ARMHC adına karar alma ve uygulama yetkisi Temsil Heyeti’ne verilmiştir. </a:t>
            </a:r>
          </a:p>
          <a:p>
            <a:pPr marL="228600" indent="-228600" algn="just">
              <a:lnSpc>
                <a:spcPct val="90000"/>
              </a:lnSpc>
              <a:spcBef>
                <a:spcPts val="1000"/>
              </a:spcBef>
              <a:buFont typeface="Arial" charset="0"/>
              <a:buChar char="•"/>
            </a:pPr>
            <a:r>
              <a:rPr lang="tr-TR" sz="2600" dirty="0">
                <a:latin typeface="Calibri" pitchFamily="34" charset="0"/>
              </a:rPr>
              <a:t>Temsil Heyeti, </a:t>
            </a:r>
            <a:r>
              <a:rPr lang="tr-TR" sz="2600" dirty="0">
                <a:solidFill>
                  <a:srgbClr val="FF0000"/>
                </a:solidFill>
                <a:latin typeface="Calibri" pitchFamily="34" charset="0"/>
              </a:rPr>
              <a:t>Ali Fuat Paşa’yı </a:t>
            </a:r>
            <a:r>
              <a:rPr lang="tr-TR" sz="2600" b="1" dirty="0">
                <a:solidFill>
                  <a:schemeClr val="accent1"/>
                </a:solidFill>
                <a:latin typeface="Calibri" pitchFamily="34" charset="0"/>
              </a:rPr>
              <a:t>«Batı Cephesi Umum Kuvayı Milliye </a:t>
            </a:r>
            <a:r>
              <a:rPr lang="tr-TR" sz="2600" b="1" dirty="0" err="1">
                <a:solidFill>
                  <a:schemeClr val="accent1"/>
                </a:solidFill>
                <a:latin typeface="Calibri" pitchFamily="34" charset="0"/>
              </a:rPr>
              <a:t>Komutanlığı»na</a:t>
            </a:r>
            <a:r>
              <a:rPr lang="tr-TR" sz="2600" dirty="0">
                <a:latin typeface="Calibri" pitchFamily="34" charset="0"/>
              </a:rPr>
              <a:t> tayin ederek, ilk kez </a:t>
            </a:r>
            <a:r>
              <a:rPr lang="tr-TR" sz="2600" dirty="0">
                <a:solidFill>
                  <a:srgbClr val="FF0000"/>
                </a:solidFill>
                <a:latin typeface="Calibri" pitchFamily="34" charset="0"/>
              </a:rPr>
              <a:t>yürütme</a:t>
            </a:r>
            <a:r>
              <a:rPr lang="tr-TR" sz="2600" dirty="0">
                <a:latin typeface="Calibri" pitchFamily="34" charset="0"/>
              </a:rPr>
              <a:t> yetkisini kullanmış ve bir hükümet gibi hareket etmeye başlamıştır.</a:t>
            </a:r>
          </a:p>
          <a:p>
            <a:pPr marL="228600" indent="-228600" algn="just">
              <a:lnSpc>
                <a:spcPct val="90000"/>
              </a:lnSpc>
              <a:spcBef>
                <a:spcPts val="1000"/>
              </a:spcBef>
              <a:buFont typeface="Arial" charset="0"/>
              <a:buChar char="•"/>
            </a:pPr>
            <a:r>
              <a:rPr lang="tr-TR" sz="2600" dirty="0">
                <a:latin typeface="Calibri" pitchFamily="34" charset="0"/>
              </a:rPr>
              <a:t>Temsil Heyeti’nin kararlarını halka ulaştırmak ve Milli Mücadele’nin propagandasını yapmak için 14 Eylül 1919’dan itibaren </a:t>
            </a:r>
            <a:r>
              <a:rPr lang="tr-TR" sz="2600" dirty="0">
                <a:solidFill>
                  <a:srgbClr val="FF0000"/>
                </a:solidFill>
                <a:latin typeface="Calibri" pitchFamily="34" charset="0"/>
              </a:rPr>
              <a:t>«İrade-i Milliye» </a:t>
            </a:r>
            <a:r>
              <a:rPr lang="tr-TR" sz="2600" dirty="0">
                <a:latin typeface="Calibri" pitchFamily="34" charset="0"/>
              </a:rPr>
              <a:t>gazetesi çıkarılmaya başlanır. </a:t>
            </a:r>
          </a:p>
          <a:p>
            <a:pPr marL="228600" indent="-228600" algn="just">
              <a:lnSpc>
                <a:spcPct val="90000"/>
              </a:lnSpc>
              <a:spcBef>
                <a:spcPts val="1000"/>
              </a:spcBef>
              <a:buFont typeface="Arial" charset="0"/>
              <a:buChar char="•"/>
            </a:pPr>
            <a:r>
              <a:rPr lang="tr-TR" sz="2600" dirty="0">
                <a:latin typeface="Calibri" pitchFamily="34" charset="0"/>
              </a:rPr>
              <a:t>Meclisi </a:t>
            </a:r>
            <a:r>
              <a:rPr lang="tr-TR" sz="2600" dirty="0" err="1">
                <a:latin typeface="Calibri" pitchFamily="34" charset="0"/>
              </a:rPr>
              <a:t>Mebusan’ın</a:t>
            </a:r>
            <a:r>
              <a:rPr lang="tr-TR" sz="2600" dirty="0">
                <a:latin typeface="Calibri" pitchFamily="34" charset="0"/>
              </a:rPr>
              <a:t> açılması için çalışılacaktır.</a:t>
            </a:r>
          </a:p>
        </p:txBody>
      </p:sp>
      <p:pic>
        <p:nvPicPr>
          <p:cNvPr id="40962" name="Resim 1"/>
          <p:cNvPicPr>
            <a:picLocks noChangeAspect="1"/>
          </p:cNvPicPr>
          <p:nvPr/>
        </p:nvPicPr>
        <p:blipFill>
          <a:blip r:embed="rId2"/>
          <a:srcRect/>
          <a:stretch>
            <a:fillRect/>
          </a:stretch>
        </p:blipFill>
        <p:spPr bwMode="auto">
          <a:xfrm>
            <a:off x="6075363" y="320675"/>
            <a:ext cx="5932487" cy="37607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p:cNvSpPr>
            <a:spLocks noGrp="1"/>
          </p:cNvSpPr>
          <p:nvPr>
            <p:ph type="body" idx="4294967295"/>
          </p:nvPr>
        </p:nvSpPr>
        <p:spPr>
          <a:xfrm>
            <a:off x="939800" y="447675"/>
            <a:ext cx="10414000" cy="5729288"/>
          </a:xfrm>
        </p:spPr>
        <p:txBody>
          <a:bodyPr/>
          <a:lstStyle/>
          <a:p>
            <a:pPr algn="just"/>
            <a:r>
              <a:rPr lang="tr-TR" dirty="0"/>
              <a:t>Kongreden sonra, ABD Başkanı’nın emriyle  İstanbul’a gönderilen </a:t>
            </a:r>
          </a:p>
          <a:p>
            <a:pPr marL="0" indent="0" algn="just">
              <a:buNone/>
            </a:pPr>
            <a:r>
              <a:rPr lang="tr-TR" dirty="0">
                <a:solidFill>
                  <a:srgbClr val="D82331"/>
                </a:solidFill>
              </a:rPr>
              <a:t>  General James </a:t>
            </a:r>
            <a:r>
              <a:rPr lang="tr-TR" dirty="0" err="1">
                <a:solidFill>
                  <a:srgbClr val="D82331"/>
                </a:solidFill>
              </a:rPr>
              <a:t>Harbord</a:t>
            </a:r>
            <a:r>
              <a:rPr lang="tr-TR" dirty="0">
                <a:solidFill>
                  <a:srgbClr val="D82331"/>
                </a:solidFill>
              </a:rPr>
              <a:t> heyeti 20 Eylül’de Sivas’a geldi.</a:t>
            </a:r>
            <a:r>
              <a:rPr lang="tr-TR" dirty="0"/>
              <a:t> </a:t>
            </a:r>
          </a:p>
          <a:p>
            <a:pPr algn="just"/>
            <a:r>
              <a:rPr lang="tr-TR" dirty="0"/>
              <a:t>22 Eylül’de General </a:t>
            </a:r>
            <a:r>
              <a:rPr lang="tr-TR" dirty="0" err="1"/>
              <a:t>Harbord</a:t>
            </a:r>
            <a:r>
              <a:rPr lang="tr-TR" dirty="0"/>
              <a:t>, 4 saat boyunca Mustafa Kemal ile görüştü. Görüşmede Rauf Bey, Bekir Sami Bey, Ahmet Rüstem Bey de vardı. General </a:t>
            </a:r>
            <a:r>
              <a:rPr lang="tr-TR" dirty="0" err="1"/>
              <a:t>Harbord’a</a:t>
            </a:r>
            <a:r>
              <a:rPr lang="tr-TR" dirty="0"/>
              <a:t> bilgiler verildi. Yardım konusunda görüşüldü. Tarafsız bir devletin, bağımsızlığa halel gelmeyecek şekilde yardımını kabul ederiz deniyordu. </a:t>
            </a:r>
            <a:r>
              <a:rPr lang="tr-TR" dirty="0" err="1"/>
              <a:t>Harbord</a:t>
            </a:r>
            <a:r>
              <a:rPr lang="tr-TR" dirty="0"/>
              <a:t> da başlayan hareketi överek, “bir Türk olsam ben de aynısını yapardım” diyecektir.</a:t>
            </a:r>
          </a:p>
          <a:p>
            <a:pPr algn="just"/>
            <a:endParaRPr lang="tr-T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 name="Title 1"/>
          <p:cNvSpPr txBox="1">
            <a:spLocks/>
          </p:cNvSpPr>
          <p:nvPr/>
        </p:nvSpPr>
        <p:spPr>
          <a:xfrm>
            <a:off x="4291013" y="261938"/>
            <a:ext cx="7639050" cy="2971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fontAlgn="auto">
              <a:spcAft>
                <a:spcPts val="0"/>
              </a:spcAft>
              <a:buFont typeface="Arial" panose="020B0604020202020204" pitchFamily="34" charset="0"/>
              <a:buChar char="•"/>
              <a:defRPr/>
            </a:pPr>
            <a:endParaRPr lang="tr-TR" sz="2600" dirty="0">
              <a:latin typeface="+mn-lt"/>
            </a:endParaRPr>
          </a:p>
          <a:p>
            <a:pPr marL="342900" indent="-342900" algn="just" fontAlgn="auto">
              <a:spcAft>
                <a:spcPts val="0"/>
              </a:spcAft>
              <a:buFont typeface="Arial" panose="020B0604020202020204" pitchFamily="34" charset="0"/>
              <a:buChar char="•"/>
              <a:defRPr/>
            </a:pPr>
            <a:endParaRPr lang="en-US" sz="2600" dirty="0">
              <a:latin typeface="+mn-lt"/>
            </a:endParaRPr>
          </a:p>
        </p:txBody>
      </p:sp>
      <p:sp>
        <p:nvSpPr>
          <p:cNvPr id="43011" name="Dikdörtgen 6"/>
          <p:cNvSpPr>
            <a:spLocks noChangeArrowheads="1"/>
          </p:cNvSpPr>
          <p:nvPr/>
        </p:nvSpPr>
        <p:spPr bwMode="auto">
          <a:xfrm>
            <a:off x="482600" y="220663"/>
            <a:ext cx="10693400" cy="5293757"/>
          </a:xfrm>
          <a:prstGeom prst="rect">
            <a:avLst/>
          </a:prstGeom>
          <a:noFill/>
          <a:ln w="9525">
            <a:noFill/>
            <a:miter lim="800000"/>
            <a:headEnd/>
            <a:tailEnd/>
          </a:ln>
        </p:spPr>
        <p:txBody>
          <a:bodyPr wrap="square">
            <a:spAutoFit/>
          </a:bodyPr>
          <a:lstStyle/>
          <a:p>
            <a:pPr marL="457200" indent="-457200" algn="just">
              <a:buFont typeface="Arial" charset="0"/>
              <a:buChar char="•"/>
            </a:pPr>
            <a:r>
              <a:rPr lang="tr-TR" sz="2600" dirty="0">
                <a:solidFill>
                  <a:srgbClr val="D82331"/>
                </a:solidFill>
                <a:latin typeface="Calibri" pitchFamily="34" charset="0"/>
              </a:rPr>
              <a:t>AMASYA GÖRÜŞMELERİ (20-22 Ekim 1919)</a:t>
            </a:r>
          </a:p>
          <a:p>
            <a:pPr marL="457200" indent="-457200" algn="just">
              <a:buFont typeface="Arial" charset="0"/>
              <a:buChar char="•"/>
            </a:pPr>
            <a:r>
              <a:rPr lang="tr-TR" sz="2600" dirty="0">
                <a:latin typeface="Calibri" pitchFamily="34" charset="0"/>
              </a:rPr>
              <a:t>Sivas Kongresi’nde tartışılan önemli konulardan biri de Meclis-i </a:t>
            </a:r>
            <a:r>
              <a:rPr lang="tr-TR" sz="2600" dirty="0" err="1">
                <a:latin typeface="Calibri" pitchFamily="34" charset="0"/>
              </a:rPr>
              <a:t>Mebusan’ın</a:t>
            </a:r>
            <a:r>
              <a:rPr lang="tr-TR" sz="2600" dirty="0">
                <a:latin typeface="Calibri" pitchFamily="34" charset="0"/>
              </a:rPr>
              <a:t> açılarak hükümetin denetlenmesi idi.</a:t>
            </a:r>
          </a:p>
          <a:p>
            <a:pPr marL="457200" indent="-457200" algn="just">
              <a:buFont typeface="Arial" charset="0"/>
              <a:buChar char="•"/>
            </a:pPr>
            <a:endParaRPr lang="tr-TR" sz="2600" dirty="0">
              <a:latin typeface="Calibri" pitchFamily="34" charset="0"/>
            </a:endParaRPr>
          </a:p>
          <a:p>
            <a:pPr marL="457200" indent="-457200" algn="just">
              <a:buFont typeface="Arial" charset="0"/>
              <a:buChar char="•"/>
            </a:pPr>
            <a:r>
              <a:rPr lang="tr-TR" sz="2600" dirty="0">
                <a:latin typeface="Calibri" pitchFamily="34" charset="0"/>
              </a:rPr>
              <a:t> Sivas Kongresi’nden sonra hem Sadrazam Damat Ferit’in yanlış siyaseti hem de Ali Galip Olayı üzerine, Padişaha telgraf çekilerek hükümetten şikayet edilmesi kararı alınmış ve bu suretle hükümetin değiştirilmesi hedeflenmişti.</a:t>
            </a:r>
          </a:p>
          <a:p>
            <a:pPr marL="457200" indent="-457200" algn="just">
              <a:buFont typeface="Arial" charset="0"/>
              <a:buChar char="•"/>
            </a:pPr>
            <a:endParaRPr lang="tr-TR" sz="2600" dirty="0">
              <a:latin typeface="Calibri" pitchFamily="34" charset="0"/>
            </a:endParaRPr>
          </a:p>
          <a:p>
            <a:pPr marL="457200" indent="-457200" algn="just">
              <a:buFont typeface="Arial" charset="0"/>
              <a:buChar char="•"/>
            </a:pPr>
            <a:r>
              <a:rPr lang="tr-TR" sz="2600" dirty="0">
                <a:latin typeface="Calibri" pitchFamily="34" charset="0"/>
              </a:rPr>
              <a:t>Çekilen telgrafta </a:t>
            </a:r>
            <a:r>
              <a:rPr lang="tr-TR" sz="2600" dirty="0">
                <a:solidFill>
                  <a:srgbClr val="FF0000"/>
                </a:solidFill>
                <a:latin typeface="Calibri" pitchFamily="34" charset="0"/>
              </a:rPr>
              <a:t>«ulusal ve yasal olup ordu tarafından»</a:t>
            </a:r>
            <a:r>
              <a:rPr lang="tr-TR" sz="2600" dirty="0">
                <a:latin typeface="Calibri" pitchFamily="34" charset="0"/>
              </a:rPr>
              <a:t> desteklenen Sivas Kongresi’nin, Damat Ferit’in talimatı ile engellenmeye çalışılmasının milletin sesinin Padişaha duyurulmasını engelleyecek «</a:t>
            </a:r>
            <a:r>
              <a:rPr lang="tr-TR" sz="2600" dirty="0">
                <a:solidFill>
                  <a:schemeClr val="accent1"/>
                </a:solidFill>
                <a:latin typeface="Calibri" pitchFamily="34" charset="0"/>
              </a:rPr>
              <a:t>hain bir girişim</a:t>
            </a:r>
            <a:r>
              <a:rPr lang="tr-TR" sz="2600" dirty="0">
                <a:latin typeface="Calibri" pitchFamily="34" charset="0"/>
              </a:rPr>
              <a:t>» olduğu ifade edilmiştir.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txBox="1">
            <a:spLocks/>
          </p:cNvSpPr>
          <p:nvPr/>
        </p:nvSpPr>
        <p:spPr bwMode="auto">
          <a:xfrm>
            <a:off x="995363" y="2289175"/>
            <a:ext cx="2144712" cy="2354263"/>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15362" name="Title 1"/>
          <p:cNvSpPr txBox="1">
            <a:spLocks/>
          </p:cNvSpPr>
          <p:nvPr/>
        </p:nvSpPr>
        <p:spPr bwMode="auto">
          <a:xfrm>
            <a:off x="400050" y="333375"/>
            <a:ext cx="11167836" cy="5884863"/>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dirty="0">
                <a:solidFill>
                  <a:srgbClr val="D82331"/>
                </a:solidFill>
                <a:latin typeface="Calibri" pitchFamily="34" charset="0"/>
              </a:rPr>
              <a:t>ERZURUM KONGRESİ (23 Temmuz-7 Ağustos 1919):</a:t>
            </a:r>
          </a:p>
          <a:p>
            <a:pPr marL="457200" indent="-457200" algn="just">
              <a:lnSpc>
                <a:spcPct val="90000"/>
              </a:lnSpc>
              <a:buFont typeface="Arial" charset="0"/>
              <a:buChar char="•"/>
            </a:pPr>
            <a:r>
              <a:rPr lang="tr-TR" sz="2400" dirty="0">
                <a:latin typeface="Calibri" pitchFamily="34" charset="0"/>
              </a:rPr>
              <a:t>İzmir’in işgalinin ardından Erzurum’un da Ermenilere verileceği söylentileri ve Mondros Ateşkes Antlaşması’nın 24. maddesi ile buna zemin hazırlanmış olması, </a:t>
            </a:r>
          </a:p>
          <a:p>
            <a:pPr algn="just">
              <a:lnSpc>
                <a:spcPct val="90000"/>
              </a:lnSpc>
            </a:pPr>
            <a:r>
              <a:rPr lang="tr-TR" sz="2400" b="1" dirty="0">
                <a:solidFill>
                  <a:srgbClr val="FF0000"/>
                </a:solidFill>
                <a:latin typeface="Calibri" pitchFamily="34" charset="0"/>
              </a:rPr>
              <a:t>       </a:t>
            </a:r>
            <a:r>
              <a:rPr lang="tr-TR" sz="2400" b="1" dirty="0" err="1">
                <a:solidFill>
                  <a:srgbClr val="FF0000"/>
                </a:solidFill>
                <a:latin typeface="Calibri" pitchFamily="34" charset="0"/>
              </a:rPr>
              <a:t>Vilayat</a:t>
            </a:r>
            <a:r>
              <a:rPr lang="tr-TR" sz="2400" b="1" dirty="0">
                <a:solidFill>
                  <a:srgbClr val="FF0000"/>
                </a:solidFill>
                <a:latin typeface="Calibri" pitchFamily="34" charset="0"/>
              </a:rPr>
              <a:t>-ı Şarkiye Müdafaa-i Hukuk-u Milliye Cemiyeti’nin </a:t>
            </a:r>
            <a:r>
              <a:rPr lang="tr-TR" sz="2400" dirty="0">
                <a:latin typeface="Calibri" pitchFamily="34" charset="0"/>
              </a:rPr>
              <a:t>Erzurum şubesini</a:t>
            </a:r>
            <a:r>
              <a:rPr lang="tr-TR" sz="2400" b="1" dirty="0">
                <a:solidFill>
                  <a:srgbClr val="FF0000"/>
                </a:solidFill>
                <a:latin typeface="Calibri" pitchFamily="34" charset="0"/>
              </a:rPr>
              <a:t> </a:t>
            </a:r>
            <a:r>
              <a:rPr lang="tr-TR" sz="2400" dirty="0">
                <a:latin typeface="Calibri" pitchFamily="34" charset="0"/>
              </a:rPr>
              <a:t>harekete  </a:t>
            </a:r>
          </a:p>
          <a:p>
            <a:pPr algn="just">
              <a:lnSpc>
                <a:spcPct val="90000"/>
              </a:lnSpc>
            </a:pPr>
            <a:r>
              <a:rPr lang="tr-TR" sz="2400" dirty="0">
                <a:latin typeface="Calibri" pitchFamily="34" charset="0"/>
              </a:rPr>
              <a:t>       geçirdi.</a:t>
            </a:r>
          </a:p>
          <a:p>
            <a:pPr marL="457200" indent="-457200" algn="just">
              <a:lnSpc>
                <a:spcPct val="90000"/>
              </a:lnSpc>
              <a:buFont typeface="Arial" charset="0"/>
              <a:buChar char="•"/>
            </a:pPr>
            <a:r>
              <a:rPr lang="tr-TR" sz="2400" dirty="0">
                <a:latin typeface="Calibri" pitchFamily="34" charset="0"/>
              </a:rPr>
              <a:t>Pontus Rum Cemiyeti’nin faaliyetlerine engel olmak için kurulan </a:t>
            </a:r>
            <a:r>
              <a:rPr lang="tr-TR" sz="2400" b="1" dirty="0">
                <a:solidFill>
                  <a:srgbClr val="FF0000"/>
                </a:solidFill>
                <a:latin typeface="Calibri" pitchFamily="34" charset="0"/>
              </a:rPr>
              <a:t>Trabzon Muhafaza-ı Hukuk-u Milliye Cemiyeti</a:t>
            </a:r>
            <a:r>
              <a:rPr lang="tr-TR" sz="2400" dirty="0">
                <a:latin typeface="Calibri" pitchFamily="34" charset="0"/>
              </a:rPr>
              <a:t>, Trabzon’un da Ermenilere terk edileceği söylentilerinin yaygınlaşması üzerine Erzurum Müdafaa-i Hukuk Cemiyeti ile işbirliği içerisindeydi.</a:t>
            </a:r>
          </a:p>
          <a:p>
            <a:pPr marL="457200" indent="-457200" algn="just">
              <a:lnSpc>
                <a:spcPct val="90000"/>
              </a:lnSpc>
              <a:buFont typeface="Arial" charset="0"/>
              <a:buChar char="•"/>
            </a:pPr>
            <a:r>
              <a:rPr lang="tr-TR" sz="2400" dirty="0">
                <a:latin typeface="Calibri" pitchFamily="34" charset="0"/>
              </a:rPr>
              <a:t>Erzurum’da bulunan </a:t>
            </a:r>
            <a:r>
              <a:rPr lang="tr-TR" sz="2400" dirty="0">
                <a:solidFill>
                  <a:srgbClr val="FF0000"/>
                </a:solidFill>
                <a:latin typeface="Calibri" pitchFamily="34" charset="0"/>
              </a:rPr>
              <a:t>XV. Kolordu Komutanı Kazım Karabekir Paşa </a:t>
            </a:r>
            <a:r>
              <a:rPr lang="tr-TR" sz="2400" dirty="0">
                <a:latin typeface="Calibri" pitchFamily="34" charset="0"/>
              </a:rPr>
              <a:t>da Erzurum Müdafaa-i Hukuk Cemiyeti’nin çalışmalarına yardımcı oluyordu.</a:t>
            </a:r>
          </a:p>
          <a:p>
            <a:pPr marL="457200" indent="-457200" algn="just">
              <a:lnSpc>
                <a:spcPct val="90000"/>
              </a:lnSpc>
              <a:buFont typeface="Arial" charset="0"/>
              <a:buChar char="•"/>
            </a:pPr>
            <a:r>
              <a:rPr lang="tr-TR" sz="2400" dirty="0">
                <a:latin typeface="Calibri" pitchFamily="34" charset="0"/>
              </a:rPr>
              <a:t>Cemiyet, yayımladığı </a:t>
            </a:r>
            <a:r>
              <a:rPr lang="tr-TR" sz="2400" b="1" dirty="0">
                <a:solidFill>
                  <a:srgbClr val="FF0000"/>
                </a:solidFill>
                <a:latin typeface="Calibri" pitchFamily="34" charset="0"/>
              </a:rPr>
              <a:t>«Albayrak» </a:t>
            </a:r>
            <a:r>
              <a:rPr lang="tr-TR" sz="2400" dirty="0">
                <a:latin typeface="Calibri" pitchFamily="34" charset="0"/>
              </a:rPr>
              <a:t>isimli gazete ile yöre halkını Ermeni emellerine karşı bilinçlendiriyor, ayrıca Fransızca «</a:t>
            </a:r>
            <a:r>
              <a:rPr lang="tr-TR" sz="2400" b="1" dirty="0">
                <a:solidFill>
                  <a:srgbClr val="FF0000"/>
                </a:solidFill>
                <a:latin typeface="Calibri" pitchFamily="34" charset="0"/>
              </a:rPr>
              <a:t>Le </a:t>
            </a:r>
            <a:r>
              <a:rPr lang="tr-TR" sz="2400" b="1" dirty="0" err="1">
                <a:solidFill>
                  <a:srgbClr val="FF0000"/>
                </a:solidFill>
                <a:latin typeface="Calibri" pitchFamily="34" charset="0"/>
              </a:rPr>
              <a:t>Pays</a:t>
            </a:r>
            <a:r>
              <a:rPr lang="tr-TR" sz="2400" dirty="0">
                <a:latin typeface="Calibri" pitchFamily="34" charset="0"/>
              </a:rPr>
              <a:t>» gazetesini de çıkarmaktaydı.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2"/>
          <p:cNvSpPr txBox="1">
            <a:spLocks/>
          </p:cNvSpPr>
          <p:nvPr/>
        </p:nvSpPr>
        <p:spPr bwMode="auto">
          <a:xfrm>
            <a:off x="496888" y="382588"/>
            <a:ext cx="11143569" cy="55451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solidFill>
                  <a:srgbClr val="FF0000"/>
                </a:solidFill>
                <a:latin typeface="Calibri" pitchFamily="34" charset="0"/>
              </a:rPr>
              <a:t>Ancak Damat Ferit Paşa, Sivas Kongresi’nin bu telgrafının Padişah’a ulaşmasını engelledi.</a:t>
            </a:r>
          </a:p>
          <a:p>
            <a:pPr marL="228600" indent="-228600" algn="just">
              <a:lnSpc>
                <a:spcPct val="90000"/>
              </a:lnSpc>
              <a:spcBef>
                <a:spcPts val="1000"/>
              </a:spcBef>
              <a:buFont typeface="Arial" charset="0"/>
              <a:buChar char="•"/>
            </a:pPr>
            <a:r>
              <a:rPr lang="tr-TR" sz="2600" dirty="0">
                <a:latin typeface="Calibri" pitchFamily="34" charset="0"/>
              </a:rPr>
              <a:t>Temsil Heyeti Başkanı sıfatıyla Mustafa Kemal Paşa, Dahiliye Nazırı Adil Bey’e sert ifadeler içeren bir telgraf çekti: </a:t>
            </a:r>
          </a:p>
          <a:p>
            <a:pPr marL="228600" indent="-228600" algn="just">
              <a:lnSpc>
                <a:spcPct val="90000"/>
              </a:lnSpc>
              <a:spcBef>
                <a:spcPts val="1000"/>
              </a:spcBef>
              <a:buFont typeface="Arial" charset="0"/>
              <a:buChar char="•"/>
            </a:pPr>
            <a:r>
              <a:rPr lang="tr-TR" sz="2600" b="1" dirty="0">
                <a:solidFill>
                  <a:schemeClr val="accent1"/>
                </a:solidFill>
                <a:latin typeface="Calibri" pitchFamily="34" charset="0"/>
              </a:rPr>
              <a:t>«Ulusu, Padişaha isteklerini sunmaktan alıkoyuyorsunuz. Alçaklar, caniler, hainler!»</a:t>
            </a:r>
          </a:p>
          <a:p>
            <a:pPr marL="228600" indent="-228600" algn="just">
              <a:lnSpc>
                <a:spcPct val="90000"/>
              </a:lnSpc>
              <a:spcBef>
                <a:spcPts val="1000"/>
              </a:spcBef>
              <a:buFont typeface="Arial" charset="0"/>
              <a:buChar char="•"/>
            </a:pPr>
            <a:r>
              <a:rPr lang="tr-TR" sz="2600" dirty="0">
                <a:latin typeface="Calibri" pitchFamily="34" charset="0"/>
              </a:rPr>
              <a:t>Doğrudan Damat Ferit’e çekilen telgrafla bu durumun devamı halinde İstanbul’la her türlü temasın kesileceği ifade edilmiş ve </a:t>
            </a:r>
            <a:r>
              <a:rPr lang="tr-TR" sz="2600" dirty="0">
                <a:solidFill>
                  <a:srgbClr val="FF0000"/>
                </a:solidFill>
                <a:latin typeface="Calibri" pitchFamily="34" charset="0"/>
              </a:rPr>
              <a:t>12 Eylül gecesinden itibaren Anadolu’nun İstanbul’la tüm bağlantısı koparılmıştır</a:t>
            </a:r>
            <a:r>
              <a:rPr lang="tr-TR" sz="2600" dirty="0">
                <a:latin typeface="Calibri" pitchFamily="34" charset="0"/>
              </a:rPr>
              <a:t>. </a:t>
            </a:r>
          </a:p>
          <a:p>
            <a:pPr marL="228600" indent="-228600" algn="just">
              <a:lnSpc>
                <a:spcPct val="90000"/>
              </a:lnSpc>
              <a:spcBef>
                <a:spcPts val="1000"/>
              </a:spcBef>
              <a:buFont typeface="Arial" charset="0"/>
              <a:buChar char="•"/>
            </a:pPr>
            <a:r>
              <a:rPr lang="tr-TR" sz="2600" dirty="0">
                <a:latin typeface="Calibri" pitchFamily="34" charset="0"/>
              </a:rPr>
              <a:t>Her türlü telgraf ve haberleşme durduruldu, Ali Fuat Paşa’nın emrindeki Kuvayı Milliye birliklerince Geyve Boğazı civarındaki tedbirler artırıldı.</a:t>
            </a:r>
          </a:p>
          <a:p>
            <a:pPr marL="228600" indent="-228600" algn="just">
              <a:lnSpc>
                <a:spcPct val="90000"/>
              </a:lnSpc>
              <a:spcBef>
                <a:spcPts val="1000"/>
              </a:spcBef>
              <a:buFont typeface="Arial" charset="0"/>
              <a:buChar char="•"/>
            </a:pPr>
            <a:endParaRPr lang="tr-TR" sz="2600" dirty="0">
              <a:latin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2"/>
          <p:cNvSpPr txBox="1">
            <a:spLocks/>
          </p:cNvSpPr>
          <p:nvPr/>
        </p:nvSpPr>
        <p:spPr bwMode="auto">
          <a:xfrm>
            <a:off x="511175" y="382588"/>
            <a:ext cx="11100254" cy="55451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İstanbul’un Anadolu’ya gönderdiği resmi görevliler ikna edilerek Temsil Heyeti ile işbirliğine sevk edildi.</a:t>
            </a:r>
          </a:p>
          <a:p>
            <a:pPr marL="228600" indent="-228600" algn="just">
              <a:lnSpc>
                <a:spcPct val="90000"/>
              </a:lnSpc>
              <a:spcBef>
                <a:spcPts val="1000"/>
              </a:spcBef>
              <a:buFont typeface="Arial" charset="0"/>
              <a:buChar char="•"/>
            </a:pPr>
            <a:r>
              <a:rPr lang="tr-TR" sz="2600" dirty="0">
                <a:latin typeface="Calibri" pitchFamily="34" charset="0"/>
              </a:rPr>
              <a:t>Bu suretle Damat Ferit Paşa Hükümeti, Anadolu üzerindeki kontrolü tamamen yitirdi. </a:t>
            </a:r>
            <a:r>
              <a:rPr lang="tr-TR" sz="2600" dirty="0">
                <a:solidFill>
                  <a:srgbClr val="FF0000"/>
                </a:solidFill>
                <a:latin typeface="Calibri" pitchFamily="34" charset="0"/>
              </a:rPr>
              <a:t>İnisiyatif artık Temsil Heyeti’ne geçmişti.</a:t>
            </a:r>
          </a:p>
          <a:p>
            <a:pPr marL="228600" indent="-228600" algn="just">
              <a:lnSpc>
                <a:spcPct val="90000"/>
              </a:lnSpc>
              <a:spcBef>
                <a:spcPts val="1000"/>
              </a:spcBef>
              <a:buFont typeface="Arial" charset="0"/>
              <a:buChar char="•"/>
            </a:pPr>
            <a:r>
              <a:rPr lang="tr-TR" sz="2600" b="1" dirty="0">
                <a:solidFill>
                  <a:srgbClr val="FF0000"/>
                </a:solidFill>
                <a:latin typeface="Calibri" pitchFamily="34" charset="0"/>
              </a:rPr>
              <a:t>Otoriteyi sağlama konusunda başarısız olan Damat Ferit Paşa Hükümeti 30 Eylül 1919’da istifa etti. Bu, Temsil Heyeti’nin ilk siyasi başarısı olmuştur.</a:t>
            </a:r>
          </a:p>
          <a:p>
            <a:pPr marL="228600" indent="-228600" algn="just">
              <a:lnSpc>
                <a:spcPct val="90000"/>
              </a:lnSpc>
              <a:spcBef>
                <a:spcPts val="1000"/>
              </a:spcBef>
              <a:buFont typeface="Arial" charset="0"/>
              <a:buChar char="•"/>
            </a:pPr>
            <a:endParaRPr lang="tr-TR" sz="1200" b="1" dirty="0">
              <a:solidFill>
                <a:srgbClr val="D82331"/>
              </a:solidFill>
              <a:latin typeface="Calibri" pitchFamily="34" charset="0"/>
            </a:endParaRPr>
          </a:p>
          <a:p>
            <a:pPr marL="228600" lvl="0" indent="-228600" algn="just">
              <a:lnSpc>
                <a:spcPct val="90000"/>
              </a:lnSpc>
              <a:spcBef>
                <a:spcPts val="1000"/>
              </a:spcBef>
              <a:buFont typeface="Arial" charset="0"/>
              <a:buChar char="•"/>
            </a:pPr>
            <a:r>
              <a:rPr lang="tr-TR" sz="2600" b="1" dirty="0">
                <a:solidFill>
                  <a:srgbClr val="D82331"/>
                </a:solidFill>
                <a:latin typeface="Calibri" pitchFamily="34" charset="0"/>
              </a:rPr>
              <a:t>2 Ekim 1919’da Ali Rıza Paşa Hükümeti kurulmuştur. Yeni </a:t>
            </a:r>
            <a:r>
              <a:rPr lang="tr-TR" sz="2600" dirty="0">
                <a:solidFill>
                  <a:prstClr val="black"/>
                </a:solidFill>
                <a:latin typeface="Calibri" pitchFamily="34" charset="0"/>
              </a:rPr>
              <a:t>Hükümet üyelerinin çoğunluğu Kuvayı </a:t>
            </a:r>
            <a:r>
              <a:rPr lang="tr-TR" sz="2600" dirty="0" err="1">
                <a:solidFill>
                  <a:prstClr val="black"/>
                </a:solidFill>
                <a:latin typeface="Calibri" pitchFamily="34" charset="0"/>
              </a:rPr>
              <a:t>Milliye’ye</a:t>
            </a:r>
            <a:r>
              <a:rPr lang="tr-TR" sz="2600" dirty="0">
                <a:solidFill>
                  <a:prstClr val="black"/>
                </a:solidFill>
                <a:latin typeface="Calibri" pitchFamily="34" charset="0"/>
              </a:rPr>
              <a:t> sempati besleyen devlet adamlarıydı. </a:t>
            </a:r>
            <a:r>
              <a:rPr lang="tr-TR" sz="2600" dirty="0">
                <a:solidFill>
                  <a:srgbClr val="FF0000"/>
                </a:solidFill>
                <a:latin typeface="Calibri" pitchFamily="34" charset="0"/>
              </a:rPr>
              <a:t>Harbiye Nazırı Mersinli Cemal Paşa </a:t>
            </a:r>
            <a:r>
              <a:rPr lang="tr-TR" sz="2600" dirty="0">
                <a:solidFill>
                  <a:prstClr val="black"/>
                </a:solidFill>
                <a:latin typeface="Calibri" pitchFamily="34" charset="0"/>
              </a:rPr>
              <a:t>idi ki, Amasya Genelgesi’ne onay veren isimler arasında yer almaktaydı.</a:t>
            </a:r>
          </a:p>
          <a:p>
            <a:pPr marL="228600" indent="-228600" algn="just">
              <a:lnSpc>
                <a:spcPct val="90000"/>
              </a:lnSpc>
              <a:spcBef>
                <a:spcPts val="1000"/>
              </a:spcBef>
              <a:buFont typeface="Arial" charset="0"/>
              <a:buChar char="•"/>
            </a:pPr>
            <a:r>
              <a:rPr lang="tr-TR" sz="2600" dirty="0">
                <a:latin typeface="Calibri" pitchFamily="34" charset="0"/>
              </a:rPr>
              <a:t>Artık İstanbul’da hükümet olabilmek için Anadolu’nun  onayını almak gerekiyordu.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Mustafa Kemal Paşa, Temsil Heyeti adına Ali Rıza Paşa’ya çektiği telgrafta yeni hükümetle iş birliğine gidilebileceği sinyali vermişti. Mustafa Kemal’in hükümetten beklentileri şunlardı: </a:t>
            </a:r>
            <a:r>
              <a:rPr lang="tr-TR" sz="2600" i="1" dirty="0">
                <a:solidFill>
                  <a:schemeClr val="hlink"/>
                </a:solidFill>
                <a:latin typeface="Calibri" pitchFamily="34" charset="0"/>
              </a:rPr>
              <a:t>“Yeni hükümet, Erzurum ve Sivas kongre kararlarına uyarsa milli hareket de hükümeti destekleyecektir. Paris’teki sulh konferansına gidecek kişiler milli emellerin bilincinde olan isimlerden seçilecektir. Hükümet meclis açılıncaya kadar milletin mukadderatı ile ilgili konularda her hangi bir taahhüde girmeyecektir.”</a:t>
            </a:r>
            <a:r>
              <a:rPr lang="tr-TR" sz="2600" dirty="0">
                <a:latin typeface="Calibri" pitchFamily="34" charset="0"/>
              </a:rPr>
              <a:t> </a:t>
            </a:r>
          </a:p>
          <a:p>
            <a:pPr marL="228600" indent="-228600" algn="just">
              <a:lnSpc>
                <a:spcPct val="90000"/>
              </a:lnSpc>
              <a:spcBef>
                <a:spcPts val="1000"/>
              </a:spcBef>
              <a:buFont typeface="Arial" charset="0"/>
              <a:buChar char="•"/>
            </a:pPr>
            <a:r>
              <a:rPr lang="tr-TR" sz="2600" dirty="0">
                <a:latin typeface="Calibri" pitchFamily="34" charset="0"/>
              </a:rPr>
              <a:t>Ali Rıza Paşa Hükümeti ise öncelikli olan, Anadolu üzerinde İstanbul’un kaybettiği otoriteyi yeniden sağlamaya çalışıyordu.</a:t>
            </a:r>
          </a:p>
          <a:p>
            <a:pPr marL="228600" indent="-228600" algn="just">
              <a:lnSpc>
                <a:spcPct val="90000"/>
              </a:lnSpc>
              <a:spcBef>
                <a:spcPts val="1000"/>
              </a:spcBef>
              <a:buFont typeface="Arial" charset="0"/>
              <a:buChar char="•"/>
            </a:pPr>
            <a:r>
              <a:rPr lang="tr-TR" sz="2600" dirty="0">
                <a:latin typeface="Calibri" pitchFamily="34" charset="0"/>
              </a:rPr>
              <a:t>Sadrazam’ın Temsil Heyeti’nden istekleri ise şunlardı: </a:t>
            </a:r>
            <a:r>
              <a:rPr lang="tr-TR" sz="2600" dirty="0">
                <a:solidFill>
                  <a:srgbClr val="FF0000"/>
                </a:solidFill>
                <a:latin typeface="Calibri" pitchFamily="34" charset="0"/>
              </a:rPr>
              <a:t>Anadolu-İstanbul haberleşmesinin yeniden başlaması, memurlara müdahale edilmemesi, Anadolu-İstanbul ikiliğine son verilmesi, Hükümet otoritesine saygı gösterilmesi ve Mebus seçimlerine müdahale edilmemesi </a:t>
            </a:r>
            <a:r>
              <a:rPr lang="tr-TR" sz="2600" dirty="0">
                <a:latin typeface="Calibri" pitchFamily="34" charset="0"/>
              </a:rPr>
              <a:t>idi.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2"/>
          <p:cNvSpPr txBox="1">
            <a:spLocks/>
          </p:cNvSpPr>
          <p:nvPr/>
        </p:nvSpPr>
        <p:spPr bwMode="auto">
          <a:xfrm>
            <a:off x="496888" y="153988"/>
            <a:ext cx="10868025" cy="67040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Karşılık olarak Mustafa Kemal Paşa </a:t>
            </a:r>
            <a:r>
              <a:rPr lang="tr-TR" sz="2600" dirty="0">
                <a:solidFill>
                  <a:srgbClr val="D82331"/>
                </a:solidFill>
                <a:latin typeface="Calibri" pitchFamily="34" charset="0"/>
              </a:rPr>
              <a:t>5 Ekim’de</a:t>
            </a:r>
            <a:r>
              <a:rPr lang="tr-TR" sz="2600" dirty="0">
                <a:latin typeface="Calibri" pitchFamily="34" charset="0"/>
              </a:rPr>
              <a:t> şunları teklif etti:</a:t>
            </a:r>
          </a:p>
          <a:p>
            <a:pPr marL="228600" indent="-228600" algn="just">
              <a:lnSpc>
                <a:spcPct val="90000"/>
              </a:lnSpc>
              <a:spcBef>
                <a:spcPts val="1000"/>
              </a:spcBef>
              <a:buFont typeface="Arial" charset="0"/>
              <a:buNone/>
            </a:pPr>
            <a:r>
              <a:rPr lang="tr-TR" sz="2600" dirty="0">
                <a:latin typeface="Calibri" pitchFamily="34" charset="0"/>
              </a:rPr>
              <a:t>	a. Meclisin açılmasına engel olan </a:t>
            </a:r>
            <a:r>
              <a:rPr lang="tr-TR" sz="2600" dirty="0">
                <a:solidFill>
                  <a:srgbClr val="FF0000"/>
                </a:solidFill>
                <a:latin typeface="Calibri" pitchFamily="34" charset="0"/>
              </a:rPr>
              <a:t>Damat Ferit Paşa ve arkadaşlarının yargılanması.</a:t>
            </a:r>
          </a:p>
          <a:p>
            <a:pPr marL="228600" indent="-228600" algn="just">
              <a:lnSpc>
                <a:spcPct val="90000"/>
              </a:lnSpc>
              <a:spcBef>
                <a:spcPts val="1000"/>
              </a:spcBef>
              <a:buFont typeface="Arial" charset="0"/>
              <a:buNone/>
            </a:pPr>
            <a:r>
              <a:rPr lang="tr-TR" sz="2600" dirty="0">
                <a:latin typeface="Calibri" pitchFamily="34" charset="0"/>
              </a:rPr>
              <a:t>	b. </a:t>
            </a:r>
            <a:r>
              <a:rPr lang="tr-TR" sz="2600" dirty="0">
                <a:solidFill>
                  <a:srgbClr val="FF0000"/>
                </a:solidFill>
                <a:latin typeface="Calibri" pitchFamily="34" charset="0"/>
              </a:rPr>
              <a:t>Ulusal hareketin İttihatçılık ve </a:t>
            </a:r>
            <a:r>
              <a:rPr lang="tr-TR" sz="2600" dirty="0" err="1">
                <a:solidFill>
                  <a:srgbClr val="FF0000"/>
                </a:solidFill>
                <a:latin typeface="Calibri" pitchFamily="34" charset="0"/>
              </a:rPr>
              <a:t>Bolşeviklik’le</a:t>
            </a:r>
            <a:r>
              <a:rPr lang="tr-TR" sz="2600" dirty="0">
                <a:solidFill>
                  <a:srgbClr val="FF0000"/>
                </a:solidFill>
                <a:latin typeface="Calibri" pitchFamily="34" charset="0"/>
              </a:rPr>
              <a:t> alakasının olmadığının ilanı.</a:t>
            </a:r>
          </a:p>
          <a:p>
            <a:pPr marL="228600" indent="-228600" algn="just">
              <a:lnSpc>
                <a:spcPct val="90000"/>
              </a:lnSpc>
              <a:spcBef>
                <a:spcPts val="1000"/>
              </a:spcBef>
              <a:buFont typeface="Arial" charset="0"/>
              <a:buNone/>
            </a:pPr>
            <a:r>
              <a:rPr lang="tr-TR" sz="2600" dirty="0">
                <a:latin typeface="Calibri" pitchFamily="34" charset="0"/>
              </a:rPr>
              <a:t>	c. </a:t>
            </a:r>
            <a:r>
              <a:rPr lang="tr-TR" sz="2600" dirty="0">
                <a:solidFill>
                  <a:srgbClr val="FF0000"/>
                </a:solidFill>
                <a:latin typeface="Calibri" pitchFamily="34" charset="0"/>
              </a:rPr>
              <a:t>Basın üzerindeki sansür kaldırılmalı</a:t>
            </a:r>
            <a:r>
              <a:rPr lang="tr-TR" sz="2600" dirty="0">
                <a:latin typeface="Calibri" pitchFamily="34" charset="0"/>
              </a:rPr>
              <a:t>.</a:t>
            </a:r>
          </a:p>
          <a:p>
            <a:pPr marL="228600" indent="-228600" algn="just">
              <a:lnSpc>
                <a:spcPct val="90000"/>
              </a:lnSpc>
              <a:spcBef>
                <a:spcPts val="1000"/>
              </a:spcBef>
              <a:buFont typeface="Arial" charset="0"/>
              <a:buNone/>
            </a:pPr>
            <a:r>
              <a:rPr lang="tr-TR" sz="2600" dirty="0">
                <a:latin typeface="Calibri" pitchFamily="34" charset="0"/>
              </a:rPr>
              <a:t>	d. Eski nazırlardan </a:t>
            </a:r>
            <a:r>
              <a:rPr lang="tr-TR" sz="2600" dirty="0">
                <a:solidFill>
                  <a:srgbClr val="FF0000"/>
                </a:solidFill>
                <a:latin typeface="Calibri" pitchFamily="34" charset="0"/>
              </a:rPr>
              <a:t>Ali Kemal, Adil ve Süleyman Şefik ile Refik Halit Bey’in Yüce Divan’a sevki.</a:t>
            </a:r>
          </a:p>
          <a:p>
            <a:pPr marL="228600" indent="-228600" algn="just">
              <a:lnSpc>
                <a:spcPct val="90000"/>
              </a:lnSpc>
              <a:spcBef>
                <a:spcPts val="1000"/>
              </a:spcBef>
              <a:buFont typeface="Arial" charset="0"/>
              <a:buChar char="•"/>
            </a:pPr>
            <a:r>
              <a:rPr lang="tr-TR" sz="2600" dirty="0">
                <a:latin typeface="Calibri" pitchFamily="34" charset="0"/>
              </a:rPr>
              <a:t>Ancak bu istekler Ali Rıza Paşa Hükümeti tarafından kabul edilmedi. İstanbul’la Sivas arasındaki ipler kopma noktasındayken, Milli hareket yanlısı Harbiye Nazırı Mersinli Cemal Paşa’nın araya girmesi ile gerginlik sonlandı.</a:t>
            </a:r>
          </a:p>
          <a:p>
            <a:pPr marL="228600" indent="-228600" algn="just">
              <a:lnSpc>
                <a:spcPct val="90000"/>
              </a:lnSpc>
              <a:spcBef>
                <a:spcPts val="1000"/>
              </a:spcBef>
              <a:buFont typeface="Arial" charset="0"/>
              <a:buChar char="•"/>
            </a:pPr>
            <a:r>
              <a:rPr lang="tr-TR" sz="2600" dirty="0">
                <a:latin typeface="Calibri" pitchFamily="34" charset="0"/>
              </a:rPr>
              <a:t>Mustafa Kemal yayınladığı bir genelgeyle, İstanbul hükümeti ile tam bir anlaşma sağlandığını açıkladı. Gazetelerde sansür kalktı. Gazeteler, Mustafa Kemal’le telgraf başından mülakat yapıyor, İstanbul’da miting yasakları kalkıyordu. </a:t>
            </a:r>
          </a:p>
          <a:p>
            <a:pPr marL="228600" indent="-228600" algn="just">
              <a:lnSpc>
                <a:spcPct val="90000"/>
              </a:lnSpc>
              <a:spcBef>
                <a:spcPts val="1000"/>
              </a:spcBef>
              <a:buFont typeface="Arial" charset="0"/>
              <a:buChar char="•"/>
            </a:pPr>
            <a:r>
              <a:rPr lang="tr-TR" sz="2600" dirty="0">
                <a:latin typeface="Calibri" pitchFamily="34" charset="0"/>
              </a:rPr>
              <a:t>10 Ekim’de Sultanahmet’te 100 bin kişinin katıldığı üçüncü büyük miting yapıldı. Her tarafta ay yıldızlı bayraklar asıldı.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2"/>
          <p:cNvSpPr txBox="1">
            <a:spLocks/>
          </p:cNvSpPr>
          <p:nvPr/>
        </p:nvSpPr>
        <p:spPr bwMode="auto">
          <a:xfrm>
            <a:off x="373063" y="188913"/>
            <a:ext cx="8123237" cy="63690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Ali Rıza Paşa Hükümeti, Milli hareketin isteği doğrultusunda Genelkurmay Başkanlığı’na Çanakkale Savaşı kahramanlarından Cevat Paşa’yı atadı. </a:t>
            </a:r>
          </a:p>
          <a:p>
            <a:pPr marL="228600" indent="-228600" algn="just">
              <a:lnSpc>
                <a:spcPct val="90000"/>
              </a:lnSpc>
              <a:spcBef>
                <a:spcPts val="1000"/>
              </a:spcBef>
              <a:buFont typeface="Arial" charset="0"/>
              <a:buChar char="•"/>
            </a:pPr>
            <a:r>
              <a:rPr lang="tr-TR" sz="2600" dirty="0">
                <a:latin typeface="Calibri" pitchFamily="34" charset="0"/>
              </a:rPr>
              <a:t>Ali Rıza Paşa Hükümeti boyunca Kuvayı </a:t>
            </a:r>
            <a:r>
              <a:rPr lang="tr-TR" sz="2600" dirty="0" err="1">
                <a:latin typeface="Calibri" pitchFamily="34" charset="0"/>
              </a:rPr>
              <a:t>Milliye’nin</a:t>
            </a:r>
            <a:r>
              <a:rPr lang="tr-TR" sz="2600" dirty="0">
                <a:latin typeface="Calibri" pitchFamily="34" charset="0"/>
              </a:rPr>
              <a:t> ihtiyaçları Genelkurmay’ın emriyle, askeri birliklerce karşılandı.</a:t>
            </a:r>
          </a:p>
          <a:p>
            <a:pPr marL="228600" indent="-228600" algn="just">
              <a:lnSpc>
                <a:spcPct val="90000"/>
              </a:lnSpc>
              <a:spcBef>
                <a:spcPts val="1000"/>
              </a:spcBef>
              <a:buFont typeface="Arial" charset="0"/>
              <a:buChar char="•"/>
            </a:pPr>
            <a:endParaRPr lang="tr-TR" sz="26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 Ali Rıza Paşa Hükümeti, Anadolu hareketi ile doğrudan temas kurma kararını aldı ve 9 Ekim’de </a:t>
            </a:r>
            <a:r>
              <a:rPr lang="tr-TR" sz="2600" b="1" dirty="0">
                <a:solidFill>
                  <a:srgbClr val="FF0000"/>
                </a:solidFill>
                <a:latin typeface="Calibri" pitchFamily="34" charset="0"/>
              </a:rPr>
              <a:t>Bahriye Nazırı Salih Paşa’nın</a:t>
            </a:r>
            <a:r>
              <a:rPr lang="tr-TR" sz="2600" dirty="0">
                <a:latin typeface="Calibri" pitchFamily="34" charset="0"/>
              </a:rPr>
              <a:t> gönderileceği bilgisi verildi.</a:t>
            </a:r>
          </a:p>
          <a:p>
            <a:pPr marL="228600" indent="-228600" algn="just">
              <a:lnSpc>
                <a:spcPct val="90000"/>
              </a:lnSpc>
              <a:spcBef>
                <a:spcPts val="1000"/>
              </a:spcBef>
              <a:buFont typeface="Arial" charset="0"/>
              <a:buChar char="•"/>
            </a:pPr>
            <a:endParaRPr lang="tr-TR" sz="26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  Görüşme yeri olarak taraflar Amasya’da hem fikir oldular. </a:t>
            </a:r>
            <a:r>
              <a:rPr lang="tr-TR" sz="2600" b="1" dirty="0">
                <a:solidFill>
                  <a:srgbClr val="FF0000"/>
                </a:solidFill>
                <a:latin typeface="Calibri" pitchFamily="34" charset="0"/>
              </a:rPr>
              <a:t>Temsil Heyeti adına Başkan Mustafa Kemal Paşa ile Rauf Orbay ve Bekir Sami Bey’ler </a:t>
            </a:r>
            <a:r>
              <a:rPr lang="tr-TR" sz="2600" dirty="0">
                <a:latin typeface="Calibri" pitchFamily="34" charset="0"/>
              </a:rPr>
              <a:t>yer alacaktı.</a:t>
            </a:r>
          </a:p>
          <a:p>
            <a:pPr marL="228600" indent="-228600" algn="just">
              <a:lnSpc>
                <a:spcPct val="90000"/>
              </a:lnSpc>
              <a:spcBef>
                <a:spcPts val="1000"/>
              </a:spcBef>
              <a:buFont typeface="Arial" charset="0"/>
              <a:buChar char="•"/>
            </a:pPr>
            <a:endParaRPr lang="tr-TR" sz="2600" dirty="0">
              <a:latin typeface="Calibri" pitchFamily="34" charset="0"/>
            </a:endParaRPr>
          </a:p>
        </p:txBody>
      </p:sp>
      <p:pic>
        <p:nvPicPr>
          <p:cNvPr id="49155" name="Picture 10" descr="Cevat_Pasha"/>
          <p:cNvPicPr>
            <a:picLocks noChangeAspect="1" noChangeArrowheads="1"/>
          </p:cNvPicPr>
          <p:nvPr/>
        </p:nvPicPr>
        <p:blipFill>
          <a:blip r:embed="rId2"/>
          <a:srcRect/>
          <a:stretch>
            <a:fillRect/>
          </a:stretch>
        </p:blipFill>
        <p:spPr bwMode="auto">
          <a:xfrm>
            <a:off x="9187541" y="361951"/>
            <a:ext cx="2482623" cy="3011487"/>
          </a:xfrm>
          <a:prstGeom prst="rect">
            <a:avLst/>
          </a:prstGeom>
          <a:noFill/>
          <a:ln w="9525">
            <a:noFill/>
            <a:miter lim="800000"/>
            <a:headEnd/>
            <a:tailEnd/>
          </a:ln>
        </p:spPr>
      </p:pic>
      <p:sp>
        <p:nvSpPr>
          <p:cNvPr id="49156" name="Text Box 11"/>
          <p:cNvSpPr txBox="1">
            <a:spLocks noChangeArrowheads="1"/>
          </p:cNvSpPr>
          <p:nvPr/>
        </p:nvSpPr>
        <p:spPr bwMode="auto">
          <a:xfrm>
            <a:off x="8616950" y="3402013"/>
            <a:ext cx="3216275" cy="457200"/>
          </a:xfrm>
          <a:prstGeom prst="rect">
            <a:avLst/>
          </a:prstGeom>
          <a:noFill/>
          <a:ln w="9525">
            <a:noFill/>
            <a:miter lim="800000"/>
            <a:headEnd/>
            <a:tailEnd/>
          </a:ln>
        </p:spPr>
        <p:txBody>
          <a:bodyPr wrap="none">
            <a:spAutoFit/>
          </a:bodyPr>
          <a:lstStyle/>
          <a:p>
            <a:r>
              <a:rPr lang="tr-TR" sz="2400" b="1">
                <a:solidFill>
                  <a:srgbClr val="D82331"/>
                </a:solidFill>
              </a:rPr>
              <a:t>Cevat (Çobanlı) Paşa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2"/>
          <p:cNvSpPr txBox="1">
            <a:spLocks/>
          </p:cNvSpPr>
          <p:nvPr/>
        </p:nvSpPr>
        <p:spPr bwMode="auto">
          <a:xfrm>
            <a:off x="358775" y="153988"/>
            <a:ext cx="9109075" cy="64563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Taraflar arasında 20-22 Ekim 1919 tarihleri arasında Amasya’da Tümen kumandanı Albay Cemil Cahit Bey’in evinde buluştular ve görüştüler. İki gün süren görüşmeler neticesinde toplam 5 protokol imzalanmıştır.</a:t>
            </a:r>
          </a:p>
          <a:p>
            <a:pPr marL="228600" indent="-228600" algn="just">
              <a:lnSpc>
                <a:spcPct val="90000"/>
              </a:lnSpc>
              <a:spcBef>
                <a:spcPts val="1000"/>
              </a:spcBef>
              <a:buFont typeface="Arial" charset="0"/>
              <a:buChar char="•"/>
            </a:pPr>
            <a:endParaRPr lang="tr-TR" sz="11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Bunlardan 3’ü açık imzalı ve 2’si gizlidir:</a:t>
            </a:r>
          </a:p>
          <a:p>
            <a:pPr marL="228600" indent="-228600" algn="just">
              <a:lnSpc>
                <a:spcPct val="90000"/>
              </a:lnSpc>
              <a:spcBef>
                <a:spcPts val="1000"/>
              </a:spcBef>
              <a:buFont typeface="Arial" charset="0"/>
              <a:buNone/>
            </a:pPr>
            <a:r>
              <a:rPr lang="tr-TR" sz="2600" dirty="0">
                <a:latin typeface="Calibri" pitchFamily="34" charset="0"/>
              </a:rPr>
              <a:t>	</a:t>
            </a:r>
            <a:r>
              <a:rPr lang="tr-TR" sz="2400" dirty="0">
                <a:solidFill>
                  <a:schemeClr val="accent1"/>
                </a:solidFill>
                <a:latin typeface="Calibri" pitchFamily="34" charset="0"/>
              </a:rPr>
              <a:t>1.Hükümetin Temsil Heyeti’nden istekleri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2.Sivas Kongresi Kararları</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3.Kimlerin Mebus Seçilemeyeceği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4.Temsil Heyeti’nin Hükümetten istekleri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5.Paris Barış Konferansına gönderilecek üyeler.</a:t>
            </a:r>
          </a:p>
          <a:p>
            <a:pPr marL="228600" indent="-228600" algn="just">
              <a:lnSpc>
                <a:spcPct val="90000"/>
              </a:lnSpc>
              <a:spcBef>
                <a:spcPts val="1000"/>
              </a:spcBef>
              <a:buFont typeface="Arial" charset="0"/>
              <a:buNone/>
            </a:pPr>
            <a:r>
              <a:rPr lang="tr-TR" sz="2400" b="1" dirty="0">
                <a:solidFill>
                  <a:srgbClr val="FF0000"/>
                </a:solidFill>
                <a:latin typeface="Calibri" pitchFamily="34" charset="0"/>
              </a:rPr>
              <a:t>Bununla birlikte Amasya </a:t>
            </a:r>
            <a:r>
              <a:rPr lang="tr-TR" sz="2400" b="1" dirty="0" err="1">
                <a:solidFill>
                  <a:srgbClr val="FF0000"/>
                </a:solidFill>
                <a:latin typeface="Calibri" pitchFamily="34" charset="0"/>
              </a:rPr>
              <a:t>Görüşmeleri’nden</a:t>
            </a:r>
            <a:r>
              <a:rPr lang="tr-TR" sz="2400" b="1" dirty="0">
                <a:solidFill>
                  <a:srgbClr val="FF0000"/>
                </a:solidFill>
                <a:latin typeface="Calibri" pitchFamily="34" charset="0"/>
              </a:rPr>
              <a:t> çıkan en önemli sonuç Osmanlı Mebuslar Meclisi’nin açılmasının İstanbul Hükümeti tarafından kabul edilmesidir.</a:t>
            </a:r>
            <a:endParaRPr lang="tr-TR" sz="2600" b="1" dirty="0">
              <a:solidFill>
                <a:srgbClr val="FF0000"/>
              </a:solidFill>
              <a:latin typeface="Calibri" pitchFamily="34" charset="0"/>
            </a:endParaRPr>
          </a:p>
          <a:p>
            <a:pPr marL="228600" indent="-228600" algn="just">
              <a:lnSpc>
                <a:spcPct val="90000"/>
              </a:lnSpc>
              <a:spcBef>
                <a:spcPts val="1000"/>
              </a:spcBef>
              <a:buFont typeface="Arial" charset="0"/>
              <a:buNone/>
            </a:pPr>
            <a:r>
              <a:rPr lang="tr-TR" sz="2600" b="1" dirty="0">
                <a:solidFill>
                  <a:srgbClr val="FF0000"/>
                </a:solidFill>
                <a:latin typeface="Calibri" pitchFamily="34" charset="0"/>
              </a:rPr>
              <a:t> </a:t>
            </a:r>
          </a:p>
        </p:txBody>
      </p:sp>
      <p:pic>
        <p:nvPicPr>
          <p:cNvPr id="50178" name="Resim 1"/>
          <p:cNvPicPr>
            <a:picLocks noChangeAspect="1"/>
          </p:cNvPicPr>
          <p:nvPr/>
        </p:nvPicPr>
        <p:blipFill>
          <a:blip r:embed="rId2"/>
          <a:srcRect/>
          <a:stretch>
            <a:fillRect/>
          </a:stretch>
        </p:blipFill>
        <p:spPr bwMode="auto">
          <a:xfrm>
            <a:off x="9966325" y="0"/>
            <a:ext cx="2225675" cy="2752725"/>
          </a:xfrm>
          <a:prstGeom prst="rect">
            <a:avLst/>
          </a:prstGeom>
          <a:noFill/>
          <a:ln w="9525">
            <a:noFill/>
            <a:miter lim="800000"/>
            <a:headEnd/>
            <a:tailEnd/>
          </a:ln>
        </p:spPr>
      </p:pic>
      <p:sp>
        <p:nvSpPr>
          <p:cNvPr id="50179" name="Text Box 4"/>
          <p:cNvSpPr txBox="1">
            <a:spLocks noChangeArrowheads="1"/>
          </p:cNvSpPr>
          <p:nvPr/>
        </p:nvSpPr>
        <p:spPr bwMode="auto">
          <a:xfrm>
            <a:off x="9277350" y="2765425"/>
            <a:ext cx="2914650" cy="366713"/>
          </a:xfrm>
          <a:prstGeom prst="rect">
            <a:avLst/>
          </a:prstGeom>
          <a:noFill/>
          <a:ln w="9525">
            <a:noFill/>
            <a:miter lim="800000"/>
            <a:headEnd/>
            <a:tailEnd/>
          </a:ln>
        </p:spPr>
        <p:txBody>
          <a:bodyPr wrap="none">
            <a:spAutoFit/>
          </a:bodyPr>
          <a:lstStyle/>
          <a:p>
            <a:r>
              <a:rPr lang="tr-TR" b="1">
                <a:solidFill>
                  <a:srgbClr val="D82331"/>
                </a:solidFill>
              </a:rPr>
              <a:t>Bahriye Nazırı Salih Paşa</a:t>
            </a:r>
          </a:p>
        </p:txBody>
      </p:sp>
      <p:pic>
        <p:nvPicPr>
          <p:cNvPr id="50180" name="Resim 2"/>
          <p:cNvPicPr>
            <a:picLocks noChangeAspect="1"/>
          </p:cNvPicPr>
          <p:nvPr/>
        </p:nvPicPr>
        <p:blipFill>
          <a:blip r:embed="rId3"/>
          <a:srcRect/>
          <a:stretch>
            <a:fillRect/>
          </a:stretch>
        </p:blipFill>
        <p:spPr bwMode="auto">
          <a:xfrm>
            <a:off x="9966324" y="3119438"/>
            <a:ext cx="2225675" cy="2752725"/>
          </a:xfrm>
          <a:prstGeom prst="rect">
            <a:avLst/>
          </a:prstGeom>
          <a:noFill/>
          <a:ln w="9525">
            <a:noFill/>
            <a:miter lim="800000"/>
            <a:headEnd/>
            <a:tailEnd/>
          </a:ln>
        </p:spPr>
      </p:pic>
      <p:sp>
        <p:nvSpPr>
          <p:cNvPr id="50181" name="Text Box 6"/>
          <p:cNvSpPr txBox="1">
            <a:spLocks noChangeArrowheads="1"/>
          </p:cNvSpPr>
          <p:nvPr/>
        </p:nvSpPr>
        <p:spPr bwMode="auto">
          <a:xfrm>
            <a:off x="9966325" y="5873750"/>
            <a:ext cx="1847850" cy="366713"/>
          </a:xfrm>
          <a:prstGeom prst="rect">
            <a:avLst/>
          </a:prstGeom>
          <a:noFill/>
          <a:ln w="9525">
            <a:noFill/>
            <a:miter lim="800000"/>
            <a:headEnd/>
            <a:tailEnd/>
          </a:ln>
        </p:spPr>
        <p:txBody>
          <a:bodyPr wrap="none">
            <a:spAutoFit/>
          </a:bodyPr>
          <a:lstStyle/>
          <a:p>
            <a:r>
              <a:rPr lang="tr-TR" b="1">
                <a:solidFill>
                  <a:srgbClr val="D82331"/>
                </a:solidFill>
              </a:rPr>
              <a:t>Bekir Sami Bey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İstanbul Hükümeti’nin temsilcisi Bahriye Nazırı Salih Paşa, bu kararları kabul ettirmek için her türlü çabayı göstereceğini, </a:t>
            </a:r>
            <a:r>
              <a:rPr lang="tr-TR" sz="2600" dirty="0">
                <a:solidFill>
                  <a:schemeClr val="accent1"/>
                </a:solidFill>
                <a:latin typeface="Calibri" pitchFamily="34" charset="0"/>
              </a:rPr>
              <a:t>başarısız olursa görevinden istifa edeceğini</a:t>
            </a:r>
            <a:r>
              <a:rPr lang="tr-TR" sz="2600" dirty="0">
                <a:latin typeface="Calibri" pitchFamily="34" charset="0"/>
              </a:rPr>
              <a:t> ifade etmiştir. </a:t>
            </a:r>
          </a:p>
          <a:p>
            <a:pPr marL="228600" indent="-228600" algn="just">
              <a:lnSpc>
                <a:spcPct val="90000"/>
              </a:lnSpc>
              <a:spcBef>
                <a:spcPts val="1000"/>
              </a:spcBef>
              <a:buFont typeface="Arial" charset="0"/>
              <a:buChar char="•"/>
            </a:pPr>
            <a:r>
              <a:rPr lang="tr-TR" sz="2600" b="1" dirty="0">
                <a:solidFill>
                  <a:srgbClr val="FF0000"/>
                </a:solidFill>
                <a:latin typeface="Calibri" pitchFamily="34" charset="0"/>
              </a:rPr>
              <a:t>ÖNEMİ:</a:t>
            </a:r>
          </a:p>
          <a:p>
            <a:pPr marL="228600" indent="-228600" algn="just">
              <a:lnSpc>
                <a:spcPct val="90000"/>
              </a:lnSpc>
              <a:spcBef>
                <a:spcPts val="1000"/>
              </a:spcBef>
              <a:buFont typeface="Arial" charset="0"/>
              <a:buNone/>
            </a:pPr>
            <a:r>
              <a:rPr lang="tr-TR" sz="2600" b="1" dirty="0">
                <a:solidFill>
                  <a:srgbClr val="FF0000"/>
                </a:solidFill>
                <a:latin typeface="Calibri" pitchFamily="34" charset="0"/>
              </a:rPr>
              <a:t>Amasya Görüşmeleri ile İstanbul Hükümeti, Anadolu’daki direniş hareketini «isyan» olarak görmekten vazgeçmiş ona ulusal ve meşru bir hareket olarak bakmaya başlamıştır. </a:t>
            </a:r>
            <a:r>
              <a:rPr lang="tr-TR" sz="2600" b="1" dirty="0">
                <a:solidFill>
                  <a:schemeClr val="accent1"/>
                </a:solidFill>
                <a:latin typeface="Calibri" pitchFamily="34" charset="0"/>
              </a:rPr>
              <a:t>Böylece Temsil Heyeti’nin varlığı ilk kez İstanbul Hükümeti tarafından kabul edilmiştir.</a:t>
            </a:r>
          </a:p>
          <a:p>
            <a:pPr marL="228600" indent="-228600" algn="just">
              <a:lnSpc>
                <a:spcPct val="90000"/>
              </a:lnSpc>
              <a:spcBef>
                <a:spcPts val="1000"/>
              </a:spcBef>
              <a:buFont typeface="Arial" charset="0"/>
              <a:buChar char="•"/>
            </a:pPr>
            <a:endParaRPr lang="tr-TR" sz="2600" b="1" dirty="0">
              <a:solidFill>
                <a:srgbClr val="FF0000"/>
              </a:solidFill>
              <a:latin typeface="Calibri" pitchFamily="34" charset="0"/>
            </a:endParaRPr>
          </a:p>
          <a:p>
            <a:pPr marL="228600" indent="-228600" algn="just">
              <a:lnSpc>
                <a:spcPct val="90000"/>
              </a:lnSpc>
              <a:spcBef>
                <a:spcPts val="1000"/>
              </a:spcBef>
              <a:buFont typeface="Arial" charset="0"/>
              <a:buChar char="•"/>
            </a:pPr>
            <a:endParaRPr lang="tr-TR" sz="2600" dirty="0">
              <a:latin typeface="Calibri"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3"/>
          <p:cNvSpPr>
            <a:spLocks noGrp="1"/>
          </p:cNvSpPr>
          <p:nvPr>
            <p:ph type="body" idx="4294967295"/>
          </p:nvPr>
        </p:nvSpPr>
        <p:spPr>
          <a:xfrm>
            <a:off x="838200" y="374650"/>
            <a:ext cx="10515600" cy="6170613"/>
          </a:xfrm>
        </p:spPr>
        <p:txBody>
          <a:bodyPr/>
          <a:lstStyle/>
          <a:p>
            <a:pPr algn="just"/>
            <a:r>
              <a:rPr lang="tr-TR" sz="2400" b="1" dirty="0">
                <a:solidFill>
                  <a:srgbClr val="D82331"/>
                </a:solidFill>
              </a:rPr>
              <a:t>KOMUTANLAR TOPLANTISI (16-28 Kasım 1919)</a:t>
            </a:r>
          </a:p>
          <a:p>
            <a:pPr algn="just"/>
            <a:r>
              <a:rPr lang="tr-TR" sz="2400" dirty="0"/>
              <a:t>Mustafa Kemal, Sivas’a döndükten sonra Amasya </a:t>
            </a:r>
            <a:r>
              <a:rPr lang="tr-TR" sz="2400" dirty="0" err="1"/>
              <a:t>Görüşmeleri’ni</a:t>
            </a:r>
            <a:r>
              <a:rPr lang="tr-TR" sz="2400" dirty="0"/>
              <a:t> arkadaşlarıyla değerlendirdi. Ali Rıza Paşa hükümetinin devamı ve seçimlerin bu hükümet döneminde yapılmasının uygun olduğunu düşünmekteydi. Kuvayı Milliye aleyhine bir hükümet başa gelmemeliydi.</a:t>
            </a:r>
          </a:p>
          <a:p>
            <a:pPr algn="just"/>
            <a:r>
              <a:rPr lang="tr-TR" sz="2400" dirty="0"/>
              <a:t>Meclisin nerede toplanacağı büyük bir sorundu. Mustafa Kemal Meclisin Anadolu’da, Ankara ya da Sivas’ta toplanmasını istiyordu. 1 Kasım’da bu yolda harbiye nasırı Cemal Paşa’ya bir telgraf gönderdi. Ancak isteği kabul edilmesi. </a:t>
            </a:r>
          </a:p>
          <a:p>
            <a:pPr algn="just"/>
            <a:r>
              <a:rPr lang="tr-TR" sz="2400" dirty="0"/>
              <a:t>Mustafa Kemal mevcut durumu değerlendirmek üzere kumandanları Sivas’a çağırdı. 16 Kasım’da başlayan toplantı 13 gün sürdü. Toplantıya Van Valisi Haydar Vaner, Süreyya Yiğit, Menteşe Mutasarrıfı Hilmi ve Hüsrev Gerede de katıldılar. </a:t>
            </a:r>
          </a:p>
          <a:p>
            <a:pPr algn="just"/>
            <a:r>
              <a:rPr lang="tr-TR" sz="2400" dirty="0"/>
              <a:t>Komutanlar toplantısında şunlar tartışıldı: </a:t>
            </a:r>
          </a:p>
          <a:p>
            <a:pPr algn="just"/>
            <a:r>
              <a:rPr lang="tr-TR" sz="2400" b="1" dirty="0"/>
              <a:t>Meclisin toplanacağı yer</a:t>
            </a:r>
          </a:p>
          <a:p>
            <a:pPr algn="just"/>
            <a:r>
              <a:rPr lang="tr-TR" sz="2400" b="1" dirty="0"/>
              <a:t>Meclis açıldıktan sonra Temsil Heyeti’nin alacağı durum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p:cNvSpPr>
            <a:spLocks noGrp="1"/>
          </p:cNvSpPr>
          <p:nvPr>
            <p:ph type="body" idx="4294967295"/>
          </p:nvPr>
        </p:nvSpPr>
        <p:spPr>
          <a:xfrm>
            <a:off x="925513" y="461963"/>
            <a:ext cx="10428287" cy="6121400"/>
          </a:xfrm>
        </p:spPr>
        <p:txBody>
          <a:bodyPr/>
          <a:lstStyle/>
          <a:p>
            <a:pPr algn="just">
              <a:lnSpc>
                <a:spcPct val="80000"/>
              </a:lnSpc>
            </a:pPr>
            <a:r>
              <a:rPr lang="tr-TR" dirty="0"/>
              <a:t>Mustafa Kemal Paşa ve Ali Fuat Paşa Osmanlı Mebuslar Meclisi’nin Anadolu’da açılmasını istiyorlardı. Ancak diğer komutanlar «biz anayasayı çiğneyen taraf olmayalım, anayasaya (Kanun-ı Esasi) göre meclis başkent İstanbul’da toplanır.» diyorlardı. </a:t>
            </a:r>
          </a:p>
          <a:p>
            <a:pPr algn="just">
              <a:lnSpc>
                <a:spcPct val="80000"/>
              </a:lnSpc>
            </a:pPr>
            <a:endParaRPr lang="tr-TR" sz="1800" dirty="0"/>
          </a:p>
          <a:p>
            <a:pPr algn="just">
              <a:lnSpc>
                <a:spcPct val="80000"/>
              </a:lnSpc>
            </a:pPr>
            <a:r>
              <a:rPr lang="tr-TR" dirty="0">
                <a:solidFill>
                  <a:srgbClr val="D82331"/>
                </a:solidFill>
              </a:rPr>
              <a:t>Toplantıda meclisin İstanbul’da toplanmasına karar verildi.</a:t>
            </a:r>
          </a:p>
          <a:p>
            <a:pPr algn="just">
              <a:lnSpc>
                <a:spcPct val="80000"/>
              </a:lnSpc>
            </a:pPr>
            <a:r>
              <a:rPr lang="tr-TR" dirty="0"/>
              <a:t>Temsilciler Kurulu’nun varlığını koruması, Mebus seçilen Temsilciler Kurulu üyelerinin bir kısmının meclise katılmak üzere İstanbul’a gitmesi, bir kısmının da Anadolu’da kalması kararlaştırıldı.</a:t>
            </a:r>
          </a:p>
          <a:p>
            <a:pPr algn="just">
              <a:lnSpc>
                <a:spcPct val="80000"/>
              </a:lnSpc>
            </a:pPr>
            <a:r>
              <a:rPr lang="tr-TR" dirty="0"/>
              <a:t>Temsil Heyeti’nin Ankara’ya gitmesine ve buraya gelecek mebuslarla görüşmeler yapmasına karar verildi.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Grp="1"/>
          </p:cNvSpPr>
          <p:nvPr>
            <p:ph type="body" idx="4294967295"/>
          </p:nvPr>
        </p:nvSpPr>
        <p:spPr>
          <a:xfrm>
            <a:off x="0" y="255588"/>
            <a:ext cx="8747125" cy="5903912"/>
          </a:xfrm>
        </p:spPr>
        <p:txBody>
          <a:bodyPr/>
          <a:lstStyle/>
          <a:p>
            <a:pPr algn="just">
              <a:lnSpc>
                <a:spcPct val="80000"/>
              </a:lnSpc>
            </a:pPr>
            <a:r>
              <a:rPr lang="tr-TR" dirty="0"/>
              <a:t>Osmanlı Mebuslar Meclisi’ne katılacakları belirlemek için seçimler Aralık ayında tamamlandı. Mustafa Kemal Paşa ilk kez mebus seçildi. Diğer komutanlar da seçilmişlerdi.  </a:t>
            </a:r>
          </a:p>
          <a:p>
            <a:pPr algn="just">
              <a:lnSpc>
                <a:spcPct val="80000"/>
              </a:lnSpc>
            </a:pPr>
            <a:r>
              <a:rPr lang="tr-TR" dirty="0"/>
              <a:t>18 Aralık’ta Sivas’tan ayrılan Mustafa Kemal Kayseri ve Nevşehir’e geldi. Hacı Bektaş ilçesinde Dede Baba Şeyh Cemalettin Efendi’yi ziyaret etti. Duasını ve desteğini aldı. </a:t>
            </a:r>
          </a:p>
          <a:p>
            <a:pPr algn="just">
              <a:lnSpc>
                <a:spcPct val="80000"/>
              </a:lnSpc>
            </a:pPr>
            <a:endParaRPr lang="tr-TR">
              <a:solidFill>
                <a:srgbClr val="D82331"/>
              </a:solidFill>
            </a:endParaRPr>
          </a:p>
          <a:p>
            <a:pPr algn="just">
              <a:lnSpc>
                <a:spcPct val="80000"/>
              </a:lnSpc>
            </a:pPr>
            <a:r>
              <a:rPr lang="tr-TR">
                <a:solidFill>
                  <a:srgbClr val="D82331"/>
                </a:solidFill>
              </a:rPr>
              <a:t>Mustafa </a:t>
            </a:r>
            <a:r>
              <a:rPr lang="tr-TR" dirty="0">
                <a:solidFill>
                  <a:srgbClr val="D82331"/>
                </a:solidFill>
              </a:rPr>
              <a:t>Kemal Paşa daha sonra 27 Aralıkta Ankara’ya geldi.</a:t>
            </a:r>
            <a:r>
              <a:rPr lang="tr-TR" dirty="0"/>
              <a:t> Ankara’da büyük bir coşkuyla karşılandı. </a:t>
            </a:r>
          </a:p>
          <a:p>
            <a:pPr algn="just">
              <a:lnSpc>
                <a:spcPct val="80000"/>
              </a:lnSpc>
            </a:pPr>
            <a:endParaRPr lang="tr-TR" b="1" dirty="0">
              <a:solidFill>
                <a:srgbClr val="D82331"/>
              </a:solidFill>
            </a:endParaRPr>
          </a:p>
          <a:p>
            <a:pPr algn="just">
              <a:lnSpc>
                <a:spcPct val="80000"/>
              </a:lnSpc>
            </a:pPr>
            <a:r>
              <a:rPr lang="tr-TR" b="1" dirty="0">
                <a:solidFill>
                  <a:srgbClr val="D82331"/>
                </a:solidFill>
              </a:rPr>
              <a:t>Son Osmanlı </a:t>
            </a:r>
            <a:r>
              <a:rPr lang="tr-TR" b="1" dirty="0" err="1">
                <a:solidFill>
                  <a:srgbClr val="D82331"/>
                </a:solidFill>
              </a:rPr>
              <a:t>Mebusan</a:t>
            </a:r>
            <a:r>
              <a:rPr lang="tr-TR" b="1" dirty="0">
                <a:solidFill>
                  <a:srgbClr val="D82331"/>
                </a:solidFill>
              </a:rPr>
              <a:t> Meclisi 12 Ocak 1920 Pazartesi günü İstanbul’da açıldı.</a:t>
            </a:r>
          </a:p>
          <a:p>
            <a:pPr>
              <a:lnSpc>
                <a:spcPct val="80000"/>
              </a:lnSpc>
            </a:pPr>
            <a:endParaRPr lang="tr-TR" b="1" dirty="0">
              <a:solidFill>
                <a:srgbClr val="D82331"/>
              </a:solidFill>
            </a:endParaRPr>
          </a:p>
        </p:txBody>
      </p:sp>
      <p:pic>
        <p:nvPicPr>
          <p:cNvPr id="55298" name="Picture 4" descr="cemalettincelebi"/>
          <p:cNvPicPr>
            <a:picLocks noChangeAspect="1" noChangeArrowheads="1"/>
          </p:cNvPicPr>
          <p:nvPr/>
        </p:nvPicPr>
        <p:blipFill>
          <a:blip r:embed="rId2"/>
          <a:srcRect/>
          <a:stretch>
            <a:fillRect/>
          </a:stretch>
        </p:blipFill>
        <p:spPr bwMode="auto">
          <a:xfrm>
            <a:off x="8955314" y="290286"/>
            <a:ext cx="3236686" cy="3057752"/>
          </a:xfrm>
          <a:prstGeom prst="rect">
            <a:avLst/>
          </a:prstGeom>
          <a:noFill/>
          <a:ln w="9525">
            <a:noFill/>
            <a:miter lim="800000"/>
            <a:headEnd/>
            <a:tailEnd/>
          </a:ln>
        </p:spPr>
      </p:pic>
      <p:sp>
        <p:nvSpPr>
          <p:cNvPr id="55299" name="Text Box 5"/>
          <p:cNvSpPr txBox="1">
            <a:spLocks noChangeArrowheads="1"/>
          </p:cNvSpPr>
          <p:nvPr/>
        </p:nvSpPr>
        <p:spPr bwMode="auto">
          <a:xfrm>
            <a:off x="9066213" y="3302000"/>
            <a:ext cx="2711450" cy="366713"/>
          </a:xfrm>
          <a:prstGeom prst="rect">
            <a:avLst/>
          </a:prstGeom>
          <a:noFill/>
          <a:ln w="9525">
            <a:noFill/>
            <a:miter lim="800000"/>
            <a:headEnd/>
            <a:tailEnd/>
          </a:ln>
        </p:spPr>
        <p:txBody>
          <a:bodyPr wrap="none">
            <a:spAutoFit/>
          </a:bodyPr>
          <a:lstStyle/>
          <a:p>
            <a:r>
              <a:rPr lang="tr-TR" b="1">
                <a:solidFill>
                  <a:srgbClr val="D82331"/>
                </a:solidFill>
              </a:rPr>
              <a:t>Şeyh Cemalettin Çelebi</a:t>
            </a:r>
          </a:p>
        </p:txBody>
      </p:sp>
      <p:pic>
        <p:nvPicPr>
          <p:cNvPr id="55300" name="Picture 6" descr="sunusi"/>
          <p:cNvPicPr>
            <a:picLocks noChangeAspect="1" noChangeArrowheads="1"/>
          </p:cNvPicPr>
          <p:nvPr/>
        </p:nvPicPr>
        <p:blipFill>
          <a:blip r:embed="rId3"/>
          <a:srcRect/>
          <a:stretch>
            <a:fillRect/>
          </a:stretch>
        </p:blipFill>
        <p:spPr bwMode="auto">
          <a:xfrm>
            <a:off x="8955314" y="3778250"/>
            <a:ext cx="3236686" cy="28575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txBox="1">
            <a:spLocks/>
          </p:cNvSpPr>
          <p:nvPr/>
        </p:nvSpPr>
        <p:spPr bwMode="auto">
          <a:xfrm>
            <a:off x="203200" y="382588"/>
            <a:ext cx="9175750" cy="619442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a:solidFill>
                  <a:schemeClr val="hlink"/>
                </a:solidFill>
                <a:latin typeface="Calibri" pitchFamily="34" charset="0"/>
              </a:rPr>
              <a:t>Kazım Karabekir’in desteği altında,</a:t>
            </a:r>
            <a:r>
              <a:rPr lang="tr-TR" sz="2800" dirty="0">
                <a:solidFill>
                  <a:schemeClr val="accent1"/>
                </a:solidFill>
                <a:latin typeface="Calibri" pitchFamily="34" charset="0"/>
              </a:rPr>
              <a:t> Hoca Raif Efendi’nin başkanlığında </a:t>
            </a:r>
            <a:r>
              <a:rPr lang="tr-TR" sz="2800" dirty="0">
                <a:solidFill>
                  <a:srgbClr val="D82331"/>
                </a:solidFill>
                <a:latin typeface="Calibri" pitchFamily="34" charset="0"/>
              </a:rPr>
              <a:t>17-21 Haziran 1919’da toplanan Erzurum Vilayet Kongresi’nde</a:t>
            </a:r>
            <a:r>
              <a:rPr lang="tr-TR" sz="2800" dirty="0">
                <a:latin typeface="Calibri" pitchFamily="34" charset="0"/>
              </a:rPr>
              <a:t> şu kararlar alındı:</a:t>
            </a:r>
          </a:p>
          <a:p>
            <a:pPr marL="2057400" lvl="4" indent="-228600" algn="just">
              <a:lnSpc>
                <a:spcPct val="90000"/>
              </a:lnSpc>
              <a:spcBef>
                <a:spcPts val="1000"/>
              </a:spcBef>
              <a:buFont typeface="Arial" charset="0"/>
              <a:buChar char="•"/>
            </a:pPr>
            <a:r>
              <a:rPr lang="tr-TR" sz="2400" dirty="0">
                <a:latin typeface="Calibri" pitchFamily="34" charset="0"/>
              </a:rPr>
              <a:t>Hiçbir suretle Osmanlı camiasından ve vatanından ayrılmamak ve göç etmemek.</a:t>
            </a:r>
          </a:p>
          <a:p>
            <a:pPr marL="2057400" lvl="4" indent="-228600" algn="just">
              <a:lnSpc>
                <a:spcPct val="90000"/>
              </a:lnSpc>
              <a:spcBef>
                <a:spcPts val="1000"/>
              </a:spcBef>
              <a:buFont typeface="Arial" charset="0"/>
              <a:buChar char="•"/>
            </a:pPr>
            <a:r>
              <a:rPr lang="tr-TR" sz="2400" dirty="0">
                <a:latin typeface="Calibri" pitchFamily="34" charset="0"/>
              </a:rPr>
              <a:t>Ermeni saldırısına karşı milli varlığı son ferdin ölümüne kadar savunmak, </a:t>
            </a:r>
          </a:p>
          <a:p>
            <a:pPr marL="2057400" lvl="4" indent="-228600" algn="just">
              <a:lnSpc>
                <a:spcPct val="90000"/>
              </a:lnSpc>
              <a:spcBef>
                <a:spcPts val="1000"/>
              </a:spcBef>
              <a:buFont typeface="Arial" charset="0"/>
              <a:buChar char="•"/>
            </a:pPr>
            <a:r>
              <a:rPr lang="tr-TR" sz="2400" dirty="0">
                <a:latin typeface="Calibri" pitchFamily="34" charset="0"/>
              </a:rPr>
              <a:t>İç düzeni koruyabilmek için bir “</a:t>
            </a:r>
            <a:r>
              <a:rPr lang="tr-TR" sz="2400" dirty="0">
                <a:solidFill>
                  <a:srgbClr val="D82331"/>
                </a:solidFill>
                <a:latin typeface="Calibri" pitchFamily="34" charset="0"/>
              </a:rPr>
              <a:t>Bekçi Örgütü</a:t>
            </a:r>
            <a:r>
              <a:rPr lang="tr-TR" sz="2400" dirty="0">
                <a:latin typeface="Calibri" pitchFamily="34" charset="0"/>
              </a:rPr>
              <a:t>” kurmak, (böylece halk silahlandırılacaktı.)</a:t>
            </a:r>
          </a:p>
          <a:p>
            <a:pPr marL="2057400" lvl="4" indent="-228600" algn="just">
              <a:lnSpc>
                <a:spcPct val="90000"/>
              </a:lnSpc>
              <a:spcBef>
                <a:spcPts val="1000"/>
              </a:spcBef>
              <a:buFont typeface="Arial" charset="0"/>
              <a:buChar char="•"/>
            </a:pPr>
            <a:r>
              <a:rPr lang="tr-TR" sz="2400" dirty="0">
                <a:latin typeface="Calibri" pitchFamily="34" charset="0"/>
              </a:rPr>
              <a:t>Ermeni iddialarına karşı Doğu Anadolu’daki örgütlenmeyi geliştirmek adına </a:t>
            </a:r>
            <a:r>
              <a:rPr lang="tr-TR" sz="2400" dirty="0">
                <a:solidFill>
                  <a:srgbClr val="FF0000"/>
                </a:solidFill>
                <a:latin typeface="Calibri" pitchFamily="34" charset="0"/>
              </a:rPr>
              <a:t>bölgesel bir kongrenin toplanması </a:t>
            </a:r>
            <a:r>
              <a:rPr lang="tr-TR" sz="2400" dirty="0">
                <a:latin typeface="Calibri" pitchFamily="34" charset="0"/>
              </a:rPr>
              <a:t>için çalışmak.</a:t>
            </a:r>
          </a:p>
          <a:p>
            <a:pPr marL="228600" indent="-228600" algn="just">
              <a:lnSpc>
                <a:spcPct val="90000"/>
              </a:lnSpc>
              <a:spcBef>
                <a:spcPts val="1000"/>
              </a:spcBef>
              <a:buFont typeface="Arial" charset="0"/>
              <a:buChar char="•"/>
            </a:pPr>
            <a:endParaRPr lang="tr-TR" sz="1400" dirty="0">
              <a:latin typeface="Calibri" pitchFamily="34" charset="0"/>
            </a:endParaRPr>
          </a:p>
          <a:p>
            <a:pPr marL="228600" indent="-228600" algn="just">
              <a:lnSpc>
                <a:spcPct val="90000"/>
              </a:lnSpc>
              <a:spcBef>
                <a:spcPts val="1000"/>
              </a:spcBef>
              <a:buFont typeface="Arial" charset="0"/>
              <a:buChar char="•"/>
            </a:pPr>
            <a:r>
              <a:rPr lang="tr-TR" sz="2800" dirty="0">
                <a:latin typeface="Calibri" pitchFamily="34" charset="0"/>
              </a:rPr>
              <a:t>Bu suretle Erzurum’da bölgesel bir kongrenin toplanması kararı alınmış oluyordu.</a:t>
            </a:r>
          </a:p>
        </p:txBody>
      </p:sp>
      <p:pic>
        <p:nvPicPr>
          <p:cNvPr id="16386" name="Picture 4" descr="Görsel sonucu"/>
          <p:cNvPicPr>
            <a:picLocks noChangeAspect="1" noChangeArrowheads="1"/>
          </p:cNvPicPr>
          <p:nvPr/>
        </p:nvPicPr>
        <p:blipFill>
          <a:blip r:embed="rId3"/>
          <a:srcRect/>
          <a:stretch>
            <a:fillRect/>
          </a:stretch>
        </p:blipFill>
        <p:spPr bwMode="auto">
          <a:xfrm>
            <a:off x="9623426" y="352595"/>
            <a:ext cx="2328862" cy="2480356"/>
          </a:xfrm>
          <a:prstGeom prst="rect">
            <a:avLst/>
          </a:prstGeom>
          <a:noFill/>
          <a:ln w="9525">
            <a:noFill/>
            <a:miter lim="800000"/>
            <a:headEnd/>
            <a:tailEnd/>
          </a:ln>
        </p:spPr>
      </p:pic>
      <p:sp>
        <p:nvSpPr>
          <p:cNvPr id="2" name="Metin kutusu 1"/>
          <p:cNvSpPr txBox="1"/>
          <p:nvPr/>
        </p:nvSpPr>
        <p:spPr>
          <a:xfrm>
            <a:off x="9942026" y="2832951"/>
            <a:ext cx="1849289"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Kazım Karabekir</a:t>
            </a:r>
          </a:p>
        </p:txBody>
      </p:sp>
      <p:pic>
        <p:nvPicPr>
          <p:cNvPr id="16388" name="Resim 2"/>
          <p:cNvPicPr>
            <a:picLocks noChangeAspect="1"/>
          </p:cNvPicPr>
          <p:nvPr/>
        </p:nvPicPr>
        <p:blipFill>
          <a:blip r:embed="rId4"/>
          <a:srcRect/>
          <a:stretch>
            <a:fillRect/>
          </a:stretch>
        </p:blipFill>
        <p:spPr bwMode="auto">
          <a:xfrm>
            <a:off x="9623425" y="3328988"/>
            <a:ext cx="2328863" cy="2924175"/>
          </a:xfrm>
          <a:prstGeom prst="rect">
            <a:avLst/>
          </a:prstGeom>
          <a:noFill/>
          <a:ln w="9525">
            <a:noFill/>
            <a:miter lim="800000"/>
            <a:headEnd/>
            <a:tailEnd/>
          </a:ln>
        </p:spPr>
      </p:pic>
      <p:sp>
        <p:nvSpPr>
          <p:cNvPr id="8" name="Metin kutusu 7"/>
          <p:cNvSpPr txBox="1"/>
          <p:nvPr/>
        </p:nvSpPr>
        <p:spPr>
          <a:xfrm>
            <a:off x="9933124" y="5762892"/>
            <a:ext cx="1872116"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Hoca Raif Efendi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txBox="1">
            <a:spLocks/>
          </p:cNvSpPr>
          <p:nvPr/>
        </p:nvSpPr>
        <p:spPr bwMode="auto">
          <a:xfrm>
            <a:off x="203199" y="174625"/>
            <a:ext cx="11509829" cy="650240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Amasya Genelgesi’nin yayınlanmasından sonra Ali Fuat Paşa Ankara’ya döndü. Mustafa Kemal Paşa beraberinde Rauf Orbay ve İbrahim Süreyya ile birlikte, </a:t>
            </a:r>
            <a:r>
              <a:rPr lang="tr-TR" sz="2400" dirty="0">
                <a:solidFill>
                  <a:schemeClr val="hlink"/>
                </a:solidFill>
                <a:latin typeface="Calibri" pitchFamily="34" charset="0"/>
              </a:rPr>
              <a:t>Kazım Karabekir Paşa’nın daveti üzerine</a:t>
            </a:r>
            <a:r>
              <a:rPr lang="tr-TR" sz="2400" dirty="0">
                <a:latin typeface="Calibri" pitchFamily="34" charset="0"/>
              </a:rPr>
              <a:t> Sivas üzerinden Erzurum’a gitmek üzere yola çıktı.</a:t>
            </a:r>
          </a:p>
          <a:p>
            <a:pPr marL="228600" indent="-228600" algn="just">
              <a:lnSpc>
                <a:spcPct val="90000"/>
              </a:lnSpc>
              <a:spcBef>
                <a:spcPts val="1000"/>
              </a:spcBef>
              <a:buFont typeface="Arial" charset="0"/>
              <a:buChar char="•"/>
            </a:pPr>
            <a:endParaRPr lang="tr-TR" sz="10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Bu sırada Dahiliye Nazırı Ali Kemal’in, Mustafa Kemal’in görevinden alınmasına ilişkin emri illere ulaşmıştı. Bu emir, Hİ. Partisi başkanı Halit Bey’le Harput (Elazığ) Valisi Ali Galip’in Sivas’a geleceği bilinen M. Kemal’e karşı bir hareket başlatmasına neden oldu. Sivas sokaklarına M. Kemal’in “Hain”, Asi olduğu ve yakalanıp İstanbul’a gönderilmesine ilişkin kağıtlar yapıştırılmıştı. Sivas Valisi Reşit Bey’i ziyaret eden Ali Galip, Mustafa Kemal’in tutuklanmasını istiyordu. Mustafa Kemal 27 Haziran’da Sivas’a geldi. </a:t>
            </a:r>
          </a:p>
          <a:p>
            <a:pPr marL="228600" indent="-228600" algn="just">
              <a:lnSpc>
                <a:spcPct val="90000"/>
              </a:lnSpc>
              <a:spcBef>
                <a:spcPts val="1000"/>
              </a:spcBef>
              <a:buFont typeface="Arial" charset="0"/>
              <a:buChar char="•"/>
            </a:pPr>
            <a:endParaRPr lang="tr-TR" sz="12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Bu sırada General Milne 30 Haziran’da Harbiye Nazırı Ali Ferit Paşa’ya yeni bir nota vererek, “Sivas ve Konya’da çeteler kurup İtilaf Devletleri aleyhine çalıştıkları” gerekçesiyle Ordu müfettişleri Mustafa Kemal ile Cemal Paşaların İstanbul’a çağrılmalarını istiyordu. </a:t>
            </a:r>
            <a:endParaRPr lang="tr-TR" sz="2600" dirty="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p:cNvSpPr>
          <p:nvPr>
            <p:ph type="body" idx="4294967295"/>
          </p:nvPr>
        </p:nvSpPr>
        <p:spPr>
          <a:xfrm>
            <a:off x="0" y="0"/>
            <a:ext cx="11353800" cy="6176963"/>
          </a:xfrm>
        </p:spPr>
        <p:txBody>
          <a:bodyPr/>
          <a:lstStyle/>
          <a:p>
            <a:r>
              <a:rPr lang="tr-TR">
                <a:solidFill>
                  <a:srgbClr val="D82331"/>
                </a:solidFill>
              </a:rPr>
              <a:t>2 Temmuz’da Amiral Calthorpe</a:t>
            </a:r>
            <a:r>
              <a:rPr lang="tr-TR"/>
              <a:t>, hükümete bir nota verdi. Mustafa Kemal ve Cemal Paşaların kayıtsız şartsız İstanbul’a dönmesini istiyordu</a:t>
            </a:r>
          </a:p>
        </p:txBody>
      </p:sp>
      <p:pic>
        <p:nvPicPr>
          <p:cNvPr id="19458" name="Picture 4" descr="Screenshot_20181102-223928"/>
          <p:cNvPicPr>
            <a:picLocks noChangeAspect="1" noChangeArrowheads="1"/>
          </p:cNvPicPr>
          <p:nvPr/>
        </p:nvPicPr>
        <p:blipFill>
          <a:blip r:embed="rId2"/>
          <a:srcRect/>
          <a:stretch>
            <a:fillRect/>
          </a:stretch>
        </p:blipFill>
        <p:spPr bwMode="auto">
          <a:xfrm>
            <a:off x="230188" y="985838"/>
            <a:ext cx="10987087" cy="587216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p:cNvSpPr>
          <p:nvPr>
            <p:ph type="body" idx="4294967295"/>
          </p:nvPr>
        </p:nvSpPr>
        <p:spPr>
          <a:xfrm>
            <a:off x="257175" y="242888"/>
            <a:ext cx="9020175" cy="5934075"/>
          </a:xfrm>
        </p:spPr>
        <p:txBody>
          <a:bodyPr/>
          <a:lstStyle/>
          <a:p>
            <a:pPr algn="just" eaLnBrk="1" hangingPunct="1"/>
            <a:r>
              <a:rPr lang="tr-TR" dirty="0">
                <a:solidFill>
                  <a:srgbClr val="D82331"/>
                </a:solidFill>
              </a:rPr>
              <a:t>Padişah Vahdettin de 2-3 Temmuz</a:t>
            </a:r>
            <a:r>
              <a:rPr lang="tr-TR" dirty="0"/>
              <a:t> gecesi, yaveri Ali Fuat </a:t>
            </a:r>
            <a:r>
              <a:rPr lang="tr-TR" dirty="0" err="1"/>
              <a:t>Türkgeldi</a:t>
            </a:r>
            <a:r>
              <a:rPr lang="tr-TR" dirty="0"/>
              <a:t> aracılığıyla Mustafa Kemal’in Anadolu’da bir yerde dinlenmeye çekilmesini isteyen bir telgraf gönderdi. Telgrafta Padişah: </a:t>
            </a:r>
            <a:r>
              <a:rPr lang="tr-TR" i="1" dirty="0">
                <a:solidFill>
                  <a:schemeClr val="hlink"/>
                </a:solidFill>
              </a:rPr>
              <a:t>“ Padişahça da bilinen vatanseverlik duyguları ile o bölgede bazı önlemlere ve girişimlere başlamanız İngilizlerin dikkatini çekmiş ve hükümete baskı yapmışlar. Devletimizin içinde bulunduğu durum da sanıldığı kadar kaygı ve telaş uyandırıcı değildir. Allah’ın himmetiyle devletin varlığı ve bağımsızlığının korunmasında başarı kazanılırsa saltanat merkezinden taşranın kurtarılması kolaylaşır.” </a:t>
            </a:r>
          </a:p>
          <a:p>
            <a:pPr algn="just" eaLnBrk="1" hangingPunct="1"/>
            <a:r>
              <a:rPr lang="tr-TR" dirty="0">
                <a:solidFill>
                  <a:srgbClr val="D82331"/>
                </a:solidFill>
              </a:rPr>
              <a:t>Sait Molla’nın</a:t>
            </a:r>
            <a:r>
              <a:rPr lang="tr-TR" dirty="0"/>
              <a:t> deyimiyle İngilizler ve Padişah Mustafa Kemal’i kandırarak İstanbul’a gelmesini sağlamaya çalışmaktaydılar. </a:t>
            </a:r>
          </a:p>
          <a:p>
            <a:pPr algn="just" eaLnBrk="1" hangingPunct="1"/>
            <a:endParaRPr lang="tr-TR" dirty="0"/>
          </a:p>
          <a:p>
            <a:endParaRPr lang="tr-TR" dirty="0"/>
          </a:p>
        </p:txBody>
      </p:sp>
      <p:pic>
        <p:nvPicPr>
          <p:cNvPr id="20482" name="Picture 4" descr="turkgeldi-ali-fuat-1"/>
          <p:cNvPicPr>
            <a:picLocks noChangeAspect="1" noChangeArrowheads="1"/>
          </p:cNvPicPr>
          <p:nvPr/>
        </p:nvPicPr>
        <p:blipFill>
          <a:blip r:embed="rId2"/>
          <a:srcRect/>
          <a:stretch>
            <a:fillRect/>
          </a:stretch>
        </p:blipFill>
        <p:spPr bwMode="auto">
          <a:xfrm>
            <a:off x="9372600" y="0"/>
            <a:ext cx="2819400" cy="3568700"/>
          </a:xfrm>
          <a:prstGeom prst="rect">
            <a:avLst/>
          </a:prstGeom>
          <a:noFill/>
          <a:ln w="9525">
            <a:noFill/>
            <a:miter lim="800000"/>
            <a:headEnd/>
            <a:tailEnd/>
          </a:ln>
        </p:spPr>
      </p:pic>
      <p:sp>
        <p:nvSpPr>
          <p:cNvPr id="20483" name="Text Box 5"/>
          <p:cNvSpPr txBox="1">
            <a:spLocks noChangeArrowheads="1"/>
          </p:cNvSpPr>
          <p:nvPr/>
        </p:nvSpPr>
        <p:spPr bwMode="auto">
          <a:xfrm>
            <a:off x="9805988" y="3492500"/>
            <a:ext cx="1962150" cy="366713"/>
          </a:xfrm>
          <a:prstGeom prst="rect">
            <a:avLst/>
          </a:prstGeom>
          <a:noFill/>
          <a:ln w="9525">
            <a:noFill/>
            <a:miter lim="800000"/>
            <a:headEnd/>
            <a:tailEnd/>
          </a:ln>
        </p:spPr>
        <p:txBody>
          <a:bodyPr wrap="none">
            <a:spAutoFit/>
          </a:bodyPr>
          <a:lstStyle/>
          <a:p>
            <a:r>
              <a:rPr lang="tr-TR">
                <a:solidFill>
                  <a:srgbClr val="D82331"/>
                </a:solidFill>
              </a:rPr>
              <a:t>Ali Fuat Türkgeldi</a:t>
            </a:r>
          </a:p>
        </p:txBody>
      </p:sp>
      <p:pic>
        <p:nvPicPr>
          <p:cNvPr id="20484" name="Picture 6" descr="Sait Molla"/>
          <p:cNvPicPr>
            <a:picLocks noChangeAspect="1" noChangeArrowheads="1"/>
          </p:cNvPicPr>
          <p:nvPr/>
        </p:nvPicPr>
        <p:blipFill>
          <a:blip r:embed="rId3"/>
          <a:srcRect/>
          <a:stretch>
            <a:fillRect/>
          </a:stretch>
        </p:blipFill>
        <p:spPr bwMode="auto">
          <a:xfrm>
            <a:off x="9324975" y="3794125"/>
            <a:ext cx="2867025" cy="2751138"/>
          </a:xfrm>
          <a:prstGeom prst="rect">
            <a:avLst/>
          </a:prstGeom>
          <a:noFill/>
          <a:ln w="9525">
            <a:noFill/>
            <a:miter lim="800000"/>
            <a:headEnd/>
            <a:tailEnd/>
          </a:ln>
        </p:spPr>
      </p:pic>
      <p:sp>
        <p:nvSpPr>
          <p:cNvPr id="20485" name="Text Box 7"/>
          <p:cNvSpPr txBox="1">
            <a:spLocks noChangeArrowheads="1"/>
          </p:cNvSpPr>
          <p:nvPr/>
        </p:nvSpPr>
        <p:spPr bwMode="auto">
          <a:xfrm>
            <a:off x="10258425" y="6491288"/>
            <a:ext cx="1187450" cy="366712"/>
          </a:xfrm>
          <a:prstGeom prst="rect">
            <a:avLst/>
          </a:prstGeom>
          <a:noFill/>
          <a:ln w="9525">
            <a:noFill/>
            <a:miter lim="800000"/>
            <a:headEnd/>
            <a:tailEnd/>
          </a:ln>
        </p:spPr>
        <p:txBody>
          <a:bodyPr wrap="none">
            <a:spAutoFit/>
          </a:bodyPr>
          <a:lstStyle/>
          <a:p>
            <a:r>
              <a:rPr lang="tr-TR">
                <a:solidFill>
                  <a:srgbClr val="D82331"/>
                </a:solidFill>
              </a:rPr>
              <a:t>Sait Molla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Grp="1"/>
          </p:cNvSpPr>
          <p:nvPr>
            <p:ph type="body" idx="4294967295"/>
          </p:nvPr>
        </p:nvSpPr>
        <p:spPr>
          <a:xfrm>
            <a:off x="781050" y="590550"/>
            <a:ext cx="10572750" cy="5586413"/>
          </a:xfrm>
        </p:spPr>
        <p:txBody>
          <a:bodyPr/>
          <a:lstStyle/>
          <a:p>
            <a:endParaRPr lang="tr-TR"/>
          </a:p>
        </p:txBody>
      </p:sp>
      <p:pic>
        <p:nvPicPr>
          <p:cNvPr id="21506" name="Picture 5" descr="Screenshot_20181102-222240"/>
          <p:cNvPicPr>
            <a:picLocks noChangeAspect="1" noChangeArrowheads="1"/>
          </p:cNvPicPr>
          <p:nvPr/>
        </p:nvPicPr>
        <p:blipFill>
          <a:blip r:embed="rId2"/>
          <a:srcRect/>
          <a:stretch>
            <a:fillRect/>
          </a:stretch>
        </p:blipFill>
        <p:spPr bwMode="auto">
          <a:xfrm>
            <a:off x="263751" y="231096"/>
            <a:ext cx="11634787" cy="5991225"/>
          </a:xfrm>
          <a:prstGeom prst="rect">
            <a:avLst/>
          </a:prstGeom>
          <a:noFill/>
          <a:ln w="9525">
            <a:noFill/>
            <a:miter lim="800000"/>
            <a:headEnd/>
            <a:tailEnd/>
          </a:ln>
        </p:spPr>
      </p:pic>
      <p:sp>
        <p:nvSpPr>
          <p:cNvPr id="21507" name="Rectangle 6"/>
          <p:cNvSpPr>
            <a:spLocks noChangeArrowheads="1"/>
          </p:cNvSpPr>
          <p:nvPr/>
        </p:nvSpPr>
        <p:spPr bwMode="auto">
          <a:xfrm>
            <a:off x="1179739" y="4782005"/>
            <a:ext cx="9802813" cy="946150"/>
          </a:xfrm>
          <a:prstGeom prst="rect">
            <a:avLst/>
          </a:prstGeom>
          <a:noFill/>
          <a:ln w="9525">
            <a:noFill/>
            <a:miter lim="800000"/>
            <a:headEnd/>
            <a:tailEnd/>
          </a:ln>
        </p:spPr>
        <p:txBody>
          <a:bodyPr>
            <a:spAutoFit/>
          </a:bodyPr>
          <a:lstStyle/>
          <a:p>
            <a:r>
              <a:rPr lang="tr-TR" sz="2800" dirty="0">
                <a:latin typeface="Calibri" pitchFamily="34" charset="0"/>
              </a:rPr>
              <a:t>Mustafa Kemal ve yanındakiler 4 otomobil halinde 26 Haziran’da yola çıktıkları Amasya’dan, 3 Temmuz’da Erzurum’a geldiler.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3"/>
          <p:cNvSpPr>
            <a:spLocks noGrp="1"/>
          </p:cNvSpPr>
          <p:nvPr>
            <p:ph type="body" idx="4294967295"/>
          </p:nvPr>
        </p:nvSpPr>
        <p:spPr>
          <a:xfrm>
            <a:off x="854075" y="446088"/>
            <a:ext cx="10499725" cy="5730875"/>
          </a:xfrm>
        </p:spPr>
        <p:txBody>
          <a:bodyPr/>
          <a:lstStyle/>
          <a:p>
            <a:pPr algn="just"/>
            <a:r>
              <a:rPr lang="tr-TR" dirty="0"/>
              <a:t>Mustafa Kemal Erzurum’a geldiği günün akşamı bir toplantı yaptı. Rauf Bey, Karabekir, Erzurum Valisi Münir, İzmir Mutasarrıfı İbrahim Süreyya, Albay Kazım Dirik, Kurmay Binbaşı Hüsrev Gerede, Dr. Refik Saydam ve Mazhar Müfit Bey’in katıldığı gizli toplantıda Mustafa Kemal hareketin liderini seçmelerini istedi. Oy birliğiyle Mustafa Kemal’i seçtiler. </a:t>
            </a:r>
          </a:p>
          <a:p>
            <a:pPr algn="just"/>
            <a:r>
              <a:rPr lang="tr-TR" dirty="0"/>
              <a:t>Ertesi gün Mustafa Kemal </a:t>
            </a:r>
            <a:r>
              <a:rPr lang="tr-TR" dirty="0" err="1"/>
              <a:t>Müdafaaı</a:t>
            </a:r>
            <a:r>
              <a:rPr lang="tr-TR" dirty="0"/>
              <a:t> Hukuk Cemiyetini ziyaret etti.</a:t>
            </a:r>
          </a:p>
          <a:p>
            <a:pPr algn="just"/>
            <a:r>
              <a:rPr lang="tr-TR" dirty="0"/>
              <a:t>Bu sırada Konya’daki Mersinli Cemal Paşa izin alarak İstanbul’a döndü. </a:t>
            </a:r>
          </a:p>
          <a:p>
            <a:pPr algn="just"/>
            <a:r>
              <a:rPr lang="tr-TR" dirty="0"/>
              <a:t>Ancak Mustafa Kemal Paşa komutanlara yerlerini terk etmemelerini isteyen telgraflar gönderdi.</a:t>
            </a:r>
          </a:p>
        </p:txBody>
      </p:sp>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4641</TotalTime>
  <Words>3632</Words>
  <Application>Microsoft Office PowerPoint</Application>
  <PresentationFormat>Widescreen</PresentationFormat>
  <Paragraphs>206</Paragraphs>
  <Slides>39</Slides>
  <Notes>1</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Teması</vt:lpstr>
      <vt:lpstr>KONU BAŞLIKLARI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bilgisayar</cp:lastModifiedBy>
  <cp:revision>402</cp:revision>
  <dcterms:created xsi:type="dcterms:W3CDTF">2017-09-26T06:44:30Z</dcterms:created>
  <dcterms:modified xsi:type="dcterms:W3CDTF">2022-05-25T12:59:48Z</dcterms:modified>
</cp:coreProperties>
</file>